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9"/>
  </p:notesMasterIdLst>
  <p:sldIdLst>
    <p:sldId id="256" r:id="rId2"/>
    <p:sldId id="258" r:id="rId3"/>
    <p:sldId id="260" r:id="rId4"/>
    <p:sldId id="259" r:id="rId5"/>
    <p:sldId id="263" r:id="rId6"/>
    <p:sldId id="264" r:id="rId7"/>
    <p:sldId id="262" r:id="rId8"/>
    <p:sldId id="268" r:id="rId9"/>
    <p:sldId id="810" r:id="rId10"/>
    <p:sldId id="814" r:id="rId11"/>
    <p:sldId id="803" r:id="rId12"/>
    <p:sldId id="815" r:id="rId13"/>
    <p:sldId id="816" r:id="rId14"/>
    <p:sldId id="817" r:id="rId15"/>
    <p:sldId id="818" r:id="rId16"/>
    <p:sldId id="819" r:id="rId17"/>
    <p:sldId id="801" r:id="rId18"/>
    <p:sldId id="813" r:id="rId19"/>
    <p:sldId id="811" r:id="rId20"/>
    <p:sldId id="807" r:id="rId21"/>
    <p:sldId id="821" r:id="rId22"/>
    <p:sldId id="823" r:id="rId23"/>
    <p:sldId id="820" r:id="rId24"/>
    <p:sldId id="822" r:id="rId25"/>
    <p:sldId id="802" r:id="rId26"/>
    <p:sldId id="812" r:id="rId27"/>
    <p:sldId id="728" r:id="rId2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1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9"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E4EDD-DD53-4F15-ABAD-7FB72635F8FA}"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hu-HU"/>
        </a:p>
      </dgm:t>
    </dgm:pt>
    <dgm:pt modelId="{EA8BA7DD-15C7-4E55-B378-8D08A278842A}">
      <dgm:prSet phldrT="[Szöveg]"/>
      <dgm:spPr/>
      <dgm:t>
        <a:bodyPr/>
        <a:lstStyle/>
        <a:p>
          <a:r>
            <a:rPr lang="en-US" dirty="0">
              <a:latin typeface="Trebuchet MS" panose="020B0603020202020204" pitchFamily="34" charset="0"/>
            </a:rPr>
            <a:t>H2-ready for European and regional spatial planning and development</a:t>
          </a:r>
          <a:endParaRPr lang="hu-HU" dirty="0">
            <a:latin typeface="Trebuchet MS" panose="020B0603020202020204" pitchFamily="34" charset="0"/>
          </a:endParaRPr>
        </a:p>
      </dgm:t>
    </dgm:pt>
    <dgm:pt modelId="{2C232EFC-67BA-4490-B0BB-BD6CBBAA2AF7}" type="parTrans" cxnId="{537BB25D-482C-46A9-9583-178DB9A09D33}">
      <dgm:prSet/>
      <dgm:spPr/>
      <dgm:t>
        <a:bodyPr/>
        <a:lstStyle/>
        <a:p>
          <a:endParaRPr lang="hu-HU">
            <a:latin typeface="Trebuchet MS" panose="020B0603020202020204" pitchFamily="34" charset="0"/>
          </a:endParaRPr>
        </a:p>
      </dgm:t>
    </dgm:pt>
    <dgm:pt modelId="{0332EC86-B584-46D9-AAA3-1EDE2B72C332}" type="sibTrans" cxnId="{537BB25D-482C-46A9-9583-178DB9A09D33}">
      <dgm:prSet/>
      <dgm:spPr/>
      <dgm:t>
        <a:bodyPr/>
        <a:lstStyle/>
        <a:p>
          <a:endParaRPr lang="hu-HU">
            <a:latin typeface="Trebuchet MS" panose="020B0603020202020204" pitchFamily="34" charset="0"/>
          </a:endParaRPr>
        </a:p>
      </dgm:t>
    </dgm:pt>
    <dgm:pt modelId="{B5398847-D3F5-4349-9664-AF5A5C6CF0CF}">
      <dgm:prSet phldrT="[Szöveg]"/>
      <dgm:spPr/>
      <dgm:t>
        <a:bodyPr/>
        <a:lstStyle/>
        <a:p>
          <a:r>
            <a:rPr lang="de-DE" b="1" dirty="0" err="1">
              <a:latin typeface="Trebuchet MS" panose="020B0603020202020204" pitchFamily="34" charset="0"/>
            </a:rPr>
            <a:t>Activities</a:t>
          </a:r>
          <a:r>
            <a:rPr lang="de-DE" dirty="0">
              <a:latin typeface="Trebuchet MS" panose="020B0603020202020204" pitchFamily="34" charset="0"/>
            </a:rPr>
            <a:t>: </a:t>
          </a:r>
          <a:r>
            <a:rPr lang="de-DE" dirty="0" err="1">
              <a:latin typeface="Trebuchet MS" panose="020B0603020202020204" pitchFamily="34" charset="0"/>
            </a:rPr>
            <a:t>Planning</a:t>
          </a:r>
          <a:r>
            <a:rPr lang="de-DE" dirty="0">
              <a:latin typeface="Trebuchet MS" panose="020B0603020202020204" pitchFamily="34" charset="0"/>
            </a:rPr>
            <a:t> </a:t>
          </a:r>
          <a:r>
            <a:rPr lang="de-DE" dirty="0" err="1">
              <a:latin typeface="Trebuchet MS" panose="020B0603020202020204" pitchFamily="34" charset="0"/>
            </a:rPr>
            <a:t>the</a:t>
          </a:r>
          <a:r>
            <a:rPr lang="de-DE" dirty="0">
              <a:latin typeface="Trebuchet MS" panose="020B0603020202020204" pitchFamily="34" charset="0"/>
            </a:rPr>
            <a:t> </a:t>
          </a:r>
          <a:r>
            <a:rPr lang="de-DE" dirty="0" err="1">
              <a:latin typeface="Trebuchet MS" panose="020B0603020202020204" pitchFamily="34" charset="0"/>
            </a:rPr>
            <a:t>transition</a:t>
          </a:r>
          <a:r>
            <a:rPr lang="de-DE" dirty="0">
              <a:latin typeface="Trebuchet MS" panose="020B0603020202020204" pitchFamily="34" charset="0"/>
            </a:rPr>
            <a:t>, </a:t>
          </a:r>
          <a:r>
            <a:rPr lang="de-DE" dirty="0" err="1">
              <a:latin typeface="Trebuchet MS" panose="020B0603020202020204" pitchFamily="34" charset="0"/>
            </a:rPr>
            <a:t>challenges</a:t>
          </a:r>
          <a:r>
            <a:rPr lang="de-DE" dirty="0">
              <a:latin typeface="Trebuchet MS" panose="020B0603020202020204" pitchFamily="34" charset="0"/>
            </a:rPr>
            <a:t> and </a:t>
          </a:r>
          <a:r>
            <a:rPr lang="de-DE" dirty="0" err="1">
              <a:latin typeface="Trebuchet MS" panose="020B0603020202020204" pitchFamily="34" charset="0"/>
            </a:rPr>
            <a:t>solutions</a:t>
          </a:r>
          <a:r>
            <a:rPr lang="de-DE" dirty="0">
              <a:latin typeface="Trebuchet MS" panose="020B0603020202020204" pitchFamily="34" charset="0"/>
            </a:rPr>
            <a:t> </a:t>
          </a:r>
          <a:r>
            <a:rPr lang="de-DE" dirty="0" err="1">
              <a:latin typeface="Trebuchet MS" panose="020B0603020202020204" pitchFamily="34" charset="0"/>
            </a:rPr>
            <a:t>through</a:t>
          </a:r>
          <a:r>
            <a:rPr lang="de-DE" dirty="0">
              <a:latin typeface="Trebuchet MS" panose="020B0603020202020204" pitchFamily="34" charset="0"/>
            </a:rPr>
            <a:t> </a:t>
          </a:r>
          <a:r>
            <a:rPr lang="de-DE" dirty="0" err="1">
              <a:latin typeface="Trebuchet MS" panose="020B0603020202020204" pitchFamily="34" charset="0"/>
            </a:rPr>
            <a:t>common</a:t>
          </a:r>
          <a:r>
            <a:rPr lang="de-DE" dirty="0">
              <a:latin typeface="Trebuchet MS" panose="020B0603020202020204" pitchFamily="34" charset="0"/>
            </a:rPr>
            <a:t> </a:t>
          </a:r>
          <a:r>
            <a:rPr lang="de-DE" dirty="0" err="1">
              <a:latin typeface="Trebuchet MS" panose="020B0603020202020204" pitchFamily="34" charset="0"/>
            </a:rPr>
            <a:t>indicators</a:t>
          </a:r>
          <a:r>
            <a:rPr lang="de-DE" dirty="0">
              <a:latin typeface="Trebuchet MS" panose="020B0603020202020204" pitchFamily="34" charset="0"/>
            </a:rPr>
            <a:t> and regional </a:t>
          </a:r>
          <a:r>
            <a:rPr lang="de-DE" dirty="0" err="1">
              <a:latin typeface="Trebuchet MS" panose="020B0603020202020204" pitchFamily="34" charset="0"/>
            </a:rPr>
            <a:t>analysis</a:t>
          </a:r>
          <a:r>
            <a:rPr lang="de-DE" dirty="0">
              <a:latin typeface="Trebuchet MS" panose="020B0603020202020204" pitchFamily="34" charset="0"/>
            </a:rPr>
            <a:t>; Guidelines </a:t>
          </a:r>
          <a:r>
            <a:rPr lang="de-DE" dirty="0" err="1">
              <a:latin typeface="Trebuchet MS" panose="020B0603020202020204" pitchFamily="34" charset="0"/>
            </a:rPr>
            <a:t>for</a:t>
          </a:r>
          <a:r>
            <a:rPr lang="de-DE" dirty="0">
              <a:latin typeface="Trebuchet MS" panose="020B0603020202020204" pitchFamily="34" charset="0"/>
            </a:rPr>
            <a:t> </a:t>
          </a:r>
          <a:r>
            <a:rPr lang="de-DE" dirty="0" err="1">
              <a:latin typeface="Trebuchet MS" panose="020B0603020202020204" pitchFamily="34" charset="0"/>
            </a:rPr>
            <a:t>Strategies</a:t>
          </a:r>
          <a:r>
            <a:rPr lang="de-DE" dirty="0">
              <a:latin typeface="Trebuchet MS" panose="020B0603020202020204" pitchFamily="34" charset="0"/>
            </a:rPr>
            <a:t> and Action Plans, Development of </a:t>
          </a:r>
          <a:r>
            <a:rPr lang="de-DE" dirty="0" err="1">
              <a:latin typeface="Trebuchet MS" panose="020B0603020202020204" pitchFamily="34" charset="0"/>
            </a:rPr>
            <a:t>Strategies</a:t>
          </a:r>
          <a:r>
            <a:rPr lang="de-DE" dirty="0">
              <a:latin typeface="Trebuchet MS" panose="020B0603020202020204" pitchFamily="34" charset="0"/>
            </a:rPr>
            <a:t> on different </a:t>
          </a:r>
          <a:r>
            <a:rPr lang="de-DE" dirty="0" err="1">
              <a:latin typeface="Trebuchet MS" panose="020B0603020202020204" pitchFamily="34" charset="0"/>
            </a:rPr>
            <a:t>levels</a:t>
          </a:r>
          <a:r>
            <a:rPr lang="de-DE" dirty="0">
              <a:latin typeface="Trebuchet MS" panose="020B0603020202020204" pitchFamily="34" charset="0"/>
            </a:rPr>
            <a:t> and regional </a:t>
          </a:r>
          <a:r>
            <a:rPr lang="de-DE" dirty="0" err="1">
              <a:latin typeface="Trebuchet MS" panose="020B0603020202020204" pitchFamily="34" charset="0"/>
            </a:rPr>
            <a:t>action</a:t>
          </a:r>
          <a:r>
            <a:rPr lang="de-DE" dirty="0">
              <a:latin typeface="Trebuchet MS" panose="020B0603020202020204" pitchFamily="34" charset="0"/>
            </a:rPr>
            <a:t> </a:t>
          </a:r>
          <a:r>
            <a:rPr lang="de-DE" dirty="0" err="1">
              <a:latin typeface="Trebuchet MS" panose="020B0603020202020204" pitchFamily="34" charset="0"/>
            </a:rPr>
            <a:t>plans</a:t>
          </a:r>
          <a:endParaRPr lang="hu-HU" dirty="0">
            <a:latin typeface="Trebuchet MS" panose="020B0603020202020204" pitchFamily="34" charset="0"/>
          </a:endParaRPr>
        </a:p>
      </dgm:t>
    </dgm:pt>
    <dgm:pt modelId="{0683A765-3187-4E90-9799-20F1E15F2831}" type="parTrans" cxnId="{E760B979-1B46-473F-90F8-21B194795B0F}">
      <dgm:prSet/>
      <dgm:spPr/>
      <dgm:t>
        <a:bodyPr/>
        <a:lstStyle/>
        <a:p>
          <a:endParaRPr lang="hu-HU">
            <a:latin typeface="Trebuchet MS" panose="020B0603020202020204" pitchFamily="34" charset="0"/>
          </a:endParaRPr>
        </a:p>
      </dgm:t>
    </dgm:pt>
    <dgm:pt modelId="{0392E45F-81EC-4DC5-BE0B-58DC44BDBDFD}" type="sibTrans" cxnId="{E760B979-1B46-473F-90F8-21B194795B0F}">
      <dgm:prSet/>
      <dgm:spPr/>
      <dgm:t>
        <a:bodyPr/>
        <a:lstStyle/>
        <a:p>
          <a:endParaRPr lang="hu-HU">
            <a:latin typeface="Trebuchet MS" panose="020B0603020202020204" pitchFamily="34" charset="0"/>
          </a:endParaRPr>
        </a:p>
      </dgm:t>
    </dgm:pt>
    <dgm:pt modelId="{8B91B758-9F26-450C-A644-D66C4AFCBAC4}">
      <dgm:prSet phldrT="[Szöveg]"/>
      <dgm:spPr/>
      <dgm:t>
        <a:bodyPr/>
        <a:lstStyle/>
        <a:p>
          <a:r>
            <a:rPr lang="de-DE" b="1" dirty="0">
              <a:latin typeface="Trebuchet MS" panose="020B0603020202020204" pitchFamily="34" charset="0"/>
            </a:rPr>
            <a:t>Outputs</a:t>
          </a:r>
          <a:r>
            <a:rPr lang="de-DE" dirty="0">
              <a:latin typeface="Trebuchet MS" panose="020B0603020202020204" pitchFamily="34" charset="0"/>
            </a:rPr>
            <a:t>: </a:t>
          </a:r>
          <a:r>
            <a:rPr lang="de-DE" b="1" dirty="0">
              <a:latin typeface="Trebuchet MS" panose="020B0603020202020204" pitchFamily="34" charset="0"/>
            </a:rPr>
            <a:t>Transnational, interregional and regional </a:t>
          </a:r>
          <a:r>
            <a:rPr lang="de-DE" b="1" dirty="0" err="1">
              <a:latin typeface="Trebuchet MS" panose="020B0603020202020204" pitchFamily="34" charset="0"/>
            </a:rPr>
            <a:t>strategies</a:t>
          </a:r>
          <a:r>
            <a:rPr lang="de-DE" b="1" dirty="0">
              <a:latin typeface="Trebuchet MS" panose="020B0603020202020204" pitchFamily="34" charset="0"/>
            </a:rPr>
            <a:t>, Regional Action Plans</a:t>
          </a:r>
          <a:endParaRPr lang="hu-HU" b="1" dirty="0">
            <a:latin typeface="Trebuchet MS" panose="020B0603020202020204" pitchFamily="34" charset="0"/>
          </a:endParaRPr>
        </a:p>
      </dgm:t>
    </dgm:pt>
    <dgm:pt modelId="{4D5D6B66-2135-42A6-950D-F702DD1A94A6}" type="parTrans" cxnId="{16D37EB2-4E9F-48B6-B10C-C2BB6DDB1D49}">
      <dgm:prSet/>
      <dgm:spPr/>
      <dgm:t>
        <a:bodyPr/>
        <a:lstStyle/>
        <a:p>
          <a:endParaRPr lang="hu-HU">
            <a:latin typeface="Trebuchet MS" panose="020B0603020202020204" pitchFamily="34" charset="0"/>
          </a:endParaRPr>
        </a:p>
      </dgm:t>
    </dgm:pt>
    <dgm:pt modelId="{EBDD947D-9493-4981-A8E1-6E0FD393C3A2}" type="sibTrans" cxnId="{16D37EB2-4E9F-48B6-B10C-C2BB6DDB1D49}">
      <dgm:prSet/>
      <dgm:spPr/>
      <dgm:t>
        <a:bodyPr/>
        <a:lstStyle/>
        <a:p>
          <a:endParaRPr lang="hu-HU">
            <a:latin typeface="Trebuchet MS" panose="020B0603020202020204" pitchFamily="34" charset="0"/>
          </a:endParaRPr>
        </a:p>
      </dgm:t>
    </dgm:pt>
    <dgm:pt modelId="{DA656ABE-E44E-43CB-97DD-8C1F4B7FFF85}">
      <dgm:prSet phldrT="[Szöveg]"/>
      <dgm:spPr/>
      <dgm:t>
        <a:bodyPr/>
        <a:lstStyle/>
        <a:p>
          <a:r>
            <a:rPr lang="en-US" dirty="0">
              <a:latin typeface="Trebuchet MS" panose="020B0603020202020204" pitchFamily="34" charset="0"/>
            </a:rPr>
            <a:t>H2-ready regions: Support mechanisms for energy system transition and participation</a:t>
          </a:r>
          <a:endParaRPr lang="hu-HU" dirty="0">
            <a:latin typeface="Trebuchet MS" panose="020B0603020202020204" pitchFamily="34" charset="0"/>
          </a:endParaRPr>
        </a:p>
      </dgm:t>
    </dgm:pt>
    <dgm:pt modelId="{42EAF069-919B-482B-8E69-AA370E9D5E8C}" type="parTrans" cxnId="{ACC54346-B21C-419F-9CFC-9DA3F995EF09}">
      <dgm:prSet/>
      <dgm:spPr/>
      <dgm:t>
        <a:bodyPr/>
        <a:lstStyle/>
        <a:p>
          <a:endParaRPr lang="hu-HU">
            <a:latin typeface="Trebuchet MS" panose="020B0603020202020204" pitchFamily="34" charset="0"/>
          </a:endParaRPr>
        </a:p>
      </dgm:t>
    </dgm:pt>
    <dgm:pt modelId="{DA978965-DDD9-4C74-A18B-316A5D6B38B1}" type="sibTrans" cxnId="{ACC54346-B21C-419F-9CFC-9DA3F995EF09}">
      <dgm:prSet/>
      <dgm:spPr/>
      <dgm:t>
        <a:bodyPr/>
        <a:lstStyle/>
        <a:p>
          <a:endParaRPr lang="hu-HU">
            <a:latin typeface="Trebuchet MS" panose="020B0603020202020204" pitchFamily="34" charset="0"/>
          </a:endParaRPr>
        </a:p>
      </dgm:t>
    </dgm:pt>
    <dgm:pt modelId="{2BB50131-DB04-47A1-97D2-24D3123933EA}">
      <dgm:prSet phldrT="[Szöveg]"/>
      <dgm:spPr/>
      <dgm:t>
        <a:bodyPr/>
        <a:lstStyle/>
        <a:p>
          <a:r>
            <a:rPr lang="en-US" b="1" dirty="0">
              <a:latin typeface="Trebuchet MS" panose="020B0603020202020204" pitchFamily="34" charset="0"/>
            </a:rPr>
            <a:t>Activities</a:t>
          </a:r>
          <a:r>
            <a:rPr lang="en-US" dirty="0">
              <a:latin typeface="Trebuchet MS" panose="020B0603020202020204" pitchFamily="34" charset="0"/>
            </a:rPr>
            <a:t>: Development and testing of Support Mechanisms for a development of cost-efficient hydrogen infrastructure, Handbook, Peer Reviewing</a:t>
          </a:r>
          <a:endParaRPr lang="hu-HU" dirty="0">
            <a:latin typeface="Trebuchet MS" panose="020B0603020202020204" pitchFamily="34" charset="0"/>
          </a:endParaRPr>
        </a:p>
      </dgm:t>
    </dgm:pt>
    <dgm:pt modelId="{9214795C-B817-4DCA-8402-ED12BA290BD0}" type="parTrans" cxnId="{8598ABA1-0C30-4A73-BE8D-B92406537FE6}">
      <dgm:prSet/>
      <dgm:spPr/>
      <dgm:t>
        <a:bodyPr/>
        <a:lstStyle/>
        <a:p>
          <a:endParaRPr lang="hu-HU">
            <a:latin typeface="Trebuchet MS" panose="020B0603020202020204" pitchFamily="34" charset="0"/>
          </a:endParaRPr>
        </a:p>
      </dgm:t>
    </dgm:pt>
    <dgm:pt modelId="{70135C79-2778-4EC6-A2AD-9496D221D1C9}" type="sibTrans" cxnId="{8598ABA1-0C30-4A73-BE8D-B92406537FE6}">
      <dgm:prSet/>
      <dgm:spPr/>
      <dgm:t>
        <a:bodyPr/>
        <a:lstStyle/>
        <a:p>
          <a:endParaRPr lang="hu-HU">
            <a:latin typeface="Trebuchet MS" panose="020B0603020202020204" pitchFamily="34" charset="0"/>
          </a:endParaRPr>
        </a:p>
      </dgm:t>
    </dgm:pt>
    <dgm:pt modelId="{1FED2DAE-2794-4D33-8CCA-5D32F9DDB967}">
      <dgm:prSet phldrT="[Szöveg]"/>
      <dgm:spPr/>
      <dgm:t>
        <a:bodyPr/>
        <a:lstStyle/>
        <a:p>
          <a:endParaRPr lang="hu-HU" dirty="0">
            <a:latin typeface="Trebuchet MS" panose="020B0603020202020204" pitchFamily="34" charset="0"/>
          </a:endParaRPr>
        </a:p>
      </dgm:t>
    </dgm:pt>
    <dgm:pt modelId="{91AA3D01-91A8-4D59-B803-95C1348BD7A5}" type="parTrans" cxnId="{CEE49D12-7A83-423D-A5D3-E8E478E5BB94}">
      <dgm:prSet/>
      <dgm:spPr/>
      <dgm:t>
        <a:bodyPr/>
        <a:lstStyle/>
        <a:p>
          <a:endParaRPr lang="hu-HU">
            <a:latin typeface="Trebuchet MS" panose="020B0603020202020204" pitchFamily="34" charset="0"/>
          </a:endParaRPr>
        </a:p>
      </dgm:t>
    </dgm:pt>
    <dgm:pt modelId="{AD0D7339-F57A-4936-B81F-B5A4C2CE6EEF}" type="sibTrans" cxnId="{CEE49D12-7A83-423D-A5D3-E8E478E5BB94}">
      <dgm:prSet/>
      <dgm:spPr/>
      <dgm:t>
        <a:bodyPr/>
        <a:lstStyle/>
        <a:p>
          <a:endParaRPr lang="hu-HU">
            <a:latin typeface="Trebuchet MS" panose="020B0603020202020204" pitchFamily="34" charset="0"/>
          </a:endParaRPr>
        </a:p>
      </dgm:t>
    </dgm:pt>
    <dgm:pt modelId="{DA6F6042-AD60-49E8-A228-54B5E2BAE3AC}">
      <dgm:prSet phldrT="[Szöveg]"/>
      <dgm:spPr/>
      <dgm:t>
        <a:bodyPr/>
        <a:lstStyle/>
        <a:p>
          <a:r>
            <a:rPr lang="en-US" dirty="0">
              <a:latin typeface="Trebuchet MS" panose="020B0603020202020204" pitchFamily="34" charset="0"/>
            </a:rPr>
            <a:t>Developing Central Europe Hydrogen network and Collaboration Platform</a:t>
          </a:r>
          <a:endParaRPr lang="hu-HU" dirty="0">
            <a:latin typeface="Trebuchet MS" panose="020B0603020202020204" pitchFamily="34" charset="0"/>
          </a:endParaRPr>
        </a:p>
      </dgm:t>
    </dgm:pt>
    <dgm:pt modelId="{DCEDD850-F6F5-4B16-A25C-556A6E823794}" type="parTrans" cxnId="{F472EEFC-0368-4021-8189-331E5B424C61}">
      <dgm:prSet/>
      <dgm:spPr/>
      <dgm:t>
        <a:bodyPr/>
        <a:lstStyle/>
        <a:p>
          <a:endParaRPr lang="hu-HU">
            <a:latin typeface="Trebuchet MS" panose="020B0603020202020204" pitchFamily="34" charset="0"/>
          </a:endParaRPr>
        </a:p>
      </dgm:t>
    </dgm:pt>
    <dgm:pt modelId="{679E9DA9-8652-45F0-9ED5-913957B5AC1F}" type="sibTrans" cxnId="{F472EEFC-0368-4021-8189-331E5B424C61}">
      <dgm:prSet/>
      <dgm:spPr/>
      <dgm:t>
        <a:bodyPr/>
        <a:lstStyle/>
        <a:p>
          <a:endParaRPr lang="hu-HU">
            <a:latin typeface="Trebuchet MS" panose="020B0603020202020204" pitchFamily="34" charset="0"/>
          </a:endParaRPr>
        </a:p>
      </dgm:t>
    </dgm:pt>
    <dgm:pt modelId="{088D8F77-EA64-42F9-9076-89822E73A70E}">
      <dgm:prSet phldrT="[Szöveg]"/>
      <dgm:spPr/>
      <dgm:t>
        <a:bodyPr/>
        <a:lstStyle/>
        <a:p>
          <a:r>
            <a:rPr lang="de-DE" b="1" dirty="0">
              <a:latin typeface="Trebuchet MS" panose="020B0603020202020204" pitchFamily="34" charset="0"/>
            </a:rPr>
            <a:t>Outputs</a:t>
          </a:r>
          <a:r>
            <a:rPr lang="de-DE" dirty="0">
              <a:latin typeface="Trebuchet MS" panose="020B0603020202020204" pitchFamily="34" charset="0"/>
            </a:rPr>
            <a:t>: Transnational H2CE Network (</a:t>
          </a:r>
          <a:r>
            <a:rPr lang="hu-HU" dirty="0">
              <a:latin typeface="Trebuchet MS" panose="020B0603020202020204" pitchFamily="34" charset="0"/>
            </a:rPr>
            <a:t>28 Organisations cooperating across</a:t>
          </a:r>
          <a:r>
            <a:rPr lang="de-DE" dirty="0">
              <a:latin typeface="Trebuchet MS" panose="020B0603020202020204" pitchFamily="34" charset="0"/>
            </a:rPr>
            <a:t> </a:t>
          </a:r>
          <a:r>
            <a:rPr lang="hu-HU" dirty="0">
              <a:latin typeface="Trebuchet MS" panose="020B0603020202020204" pitchFamily="34" charset="0"/>
            </a:rPr>
            <a:t>borders</a:t>
          </a:r>
          <a:r>
            <a:rPr lang="de-DE" dirty="0">
              <a:latin typeface="Trebuchet MS" panose="020B0603020202020204" pitchFamily="34" charset="0"/>
            </a:rPr>
            <a:t>); H2CE Solutions: Handbook </a:t>
          </a:r>
          <a:r>
            <a:rPr lang="de-DE" dirty="0" err="1">
              <a:latin typeface="Trebuchet MS" panose="020B0603020202020204" pitchFamily="34" charset="0"/>
            </a:rPr>
            <a:t>for</a:t>
          </a:r>
          <a:r>
            <a:rPr lang="de-DE" dirty="0">
              <a:latin typeface="Trebuchet MS" panose="020B0603020202020204" pitchFamily="34" charset="0"/>
            </a:rPr>
            <a:t> </a:t>
          </a:r>
          <a:r>
            <a:rPr lang="de-DE" dirty="0" err="1">
              <a:latin typeface="Trebuchet MS" panose="020B0603020202020204" pitchFamily="34" charset="0"/>
            </a:rPr>
            <a:t>strategic-decision</a:t>
          </a:r>
          <a:r>
            <a:rPr lang="de-DE" dirty="0">
              <a:latin typeface="Trebuchet MS" panose="020B0603020202020204" pitchFamily="34" charset="0"/>
            </a:rPr>
            <a:t> </a:t>
          </a:r>
          <a:r>
            <a:rPr lang="de-DE" dirty="0" err="1">
              <a:latin typeface="Trebuchet MS" panose="020B0603020202020204" pitchFamily="34" charset="0"/>
            </a:rPr>
            <a:t>making</a:t>
          </a:r>
          <a:r>
            <a:rPr lang="de-DE" dirty="0">
              <a:latin typeface="Trebuchet MS" panose="020B0603020202020204" pitchFamily="34" charset="0"/>
            </a:rPr>
            <a:t>; Regional Competence </a:t>
          </a:r>
          <a:r>
            <a:rPr lang="de-DE" dirty="0" err="1">
              <a:latin typeface="Trebuchet MS" panose="020B0603020202020204" pitchFamily="34" charset="0"/>
            </a:rPr>
            <a:t>Centres</a:t>
          </a:r>
          <a:r>
            <a:rPr lang="de-DE" dirty="0">
              <a:latin typeface="Trebuchet MS" panose="020B0603020202020204" pitchFamily="34" charset="0"/>
            </a:rPr>
            <a:t> – </a:t>
          </a:r>
          <a:r>
            <a:rPr lang="de-DE" dirty="0" err="1">
              <a:latin typeface="Trebuchet MS" panose="020B0603020202020204" pitchFamily="34" charset="0"/>
            </a:rPr>
            <a:t>both</a:t>
          </a:r>
          <a:r>
            <a:rPr lang="de-DE" dirty="0">
              <a:latin typeface="Trebuchet MS" panose="020B0603020202020204" pitchFamily="34" charset="0"/>
            </a:rPr>
            <a:t> </a:t>
          </a:r>
          <a:r>
            <a:rPr lang="de-DE" dirty="0" err="1">
              <a:latin typeface="Trebuchet MS" panose="020B0603020202020204" pitchFamily="34" charset="0"/>
            </a:rPr>
            <a:t>integrated</a:t>
          </a:r>
          <a:r>
            <a:rPr lang="de-DE" dirty="0">
              <a:latin typeface="Trebuchet MS" panose="020B0603020202020204" pitchFamily="34" charset="0"/>
            </a:rPr>
            <a:t> in </a:t>
          </a:r>
          <a:r>
            <a:rPr lang="de-DE" dirty="0" err="1">
              <a:latin typeface="Trebuchet MS" panose="020B0603020202020204" pitchFamily="34" charset="0"/>
            </a:rPr>
            <a:t>the</a:t>
          </a:r>
          <a:r>
            <a:rPr lang="de-DE" dirty="0">
              <a:latin typeface="Trebuchet MS" panose="020B0603020202020204" pitchFamily="34" charset="0"/>
            </a:rPr>
            <a:t> </a:t>
          </a:r>
          <a:r>
            <a:rPr lang="de-DE" dirty="0" err="1">
              <a:latin typeface="Trebuchet MS" panose="020B0603020202020204" pitchFamily="34" charset="0"/>
            </a:rPr>
            <a:t>Collaboration</a:t>
          </a:r>
          <a:r>
            <a:rPr lang="de-DE" dirty="0">
              <a:latin typeface="Trebuchet MS" panose="020B0603020202020204" pitchFamily="34" charset="0"/>
            </a:rPr>
            <a:t> </a:t>
          </a:r>
          <a:r>
            <a:rPr lang="de-DE" dirty="0" err="1">
              <a:latin typeface="Trebuchet MS" panose="020B0603020202020204" pitchFamily="34" charset="0"/>
            </a:rPr>
            <a:t>Platform</a:t>
          </a:r>
          <a:endParaRPr lang="hu-HU" dirty="0">
            <a:latin typeface="Trebuchet MS" panose="020B0603020202020204" pitchFamily="34" charset="0"/>
          </a:endParaRPr>
        </a:p>
      </dgm:t>
    </dgm:pt>
    <dgm:pt modelId="{6417C7E7-D2CC-468F-98C2-BDAE45ECB4D3}" type="parTrans" cxnId="{EB5EBD1D-F143-4958-A8FA-31E61681C75E}">
      <dgm:prSet/>
      <dgm:spPr/>
      <dgm:t>
        <a:bodyPr/>
        <a:lstStyle/>
        <a:p>
          <a:endParaRPr lang="hu-HU">
            <a:latin typeface="Trebuchet MS" panose="020B0603020202020204" pitchFamily="34" charset="0"/>
          </a:endParaRPr>
        </a:p>
      </dgm:t>
    </dgm:pt>
    <dgm:pt modelId="{8E5D7712-8EF4-4131-843A-5A2694ACE23D}" type="sibTrans" cxnId="{EB5EBD1D-F143-4958-A8FA-31E61681C75E}">
      <dgm:prSet/>
      <dgm:spPr/>
      <dgm:t>
        <a:bodyPr/>
        <a:lstStyle/>
        <a:p>
          <a:endParaRPr lang="hu-HU">
            <a:latin typeface="Trebuchet MS" panose="020B0603020202020204" pitchFamily="34" charset="0"/>
          </a:endParaRPr>
        </a:p>
      </dgm:t>
    </dgm:pt>
    <dgm:pt modelId="{371385A0-CC11-4400-8599-AA416816A638}">
      <dgm:prSet phldrT="[Szöveg]"/>
      <dgm:spPr/>
      <dgm:t>
        <a:bodyPr/>
        <a:lstStyle/>
        <a:p>
          <a:endParaRPr lang="hu-HU" dirty="0">
            <a:latin typeface="Trebuchet MS" panose="020B0603020202020204" pitchFamily="34" charset="0"/>
          </a:endParaRPr>
        </a:p>
      </dgm:t>
    </dgm:pt>
    <dgm:pt modelId="{925D5AEA-3FB7-4C15-A97D-B6D5C40E8D8C}" type="parTrans" cxnId="{9BCF1D8E-BB97-446D-9C4D-7D5C5A9AAC36}">
      <dgm:prSet/>
      <dgm:spPr/>
      <dgm:t>
        <a:bodyPr/>
        <a:lstStyle/>
        <a:p>
          <a:endParaRPr lang="hu-HU">
            <a:latin typeface="Trebuchet MS" panose="020B0603020202020204" pitchFamily="34" charset="0"/>
          </a:endParaRPr>
        </a:p>
      </dgm:t>
    </dgm:pt>
    <dgm:pt modelId="{BE8F7E6E-1C5D-4A1D-A7BE-86B3D79CF4EC}" type="sibTrans" cxnId="{9BCF1D8E-BB97-446D-9C4D-7D5C5A9AAC36}">
      <dgm:prSet/>
      <dgm:spPr/>
      <dgm:t>
        <a:bodyPr/>
        <a:lstStyle/>
        <a:p>
          <a:endParaRPr lang="hu-HU">
            <a:latin typeface="Trebuchet MS" panose="020B0603020202020204" pitchFamily="34" charset="0"/>
          </a:endParaRPr>
        </a:p>
      </dgm:t>
    </dgm:pt>
    <dgm:pt modelId="{627EBF68-EBB9-4E7B-9400-5E269AA86BCC}">
      <dgm:prSet phldrT="[Szöveg]"/>
      <dgm:spPr/>
      <dgm:t>
        <a:bodyPr/>
        <a:lstStyle/>
        <a:p>
          <a:r>
            <a:rPr lang="en-US" b="1" dirty="0">
              <a:latin typeface="Trebuchet MS" panose="020B0603020202020204" pitchFamily="34" charset="0"/>
            </a:rPr>
            <a:t>Outputs</a:t>
          </a:r>
          <a:r>
            <a:rPr lang="en-US" dirty="0">
              <a:latin typeface="Trebuchet MS" panose="020B0603020202020204" pitchFamily="34" charset="0"/>
            </a:rPr>
            <a:t>: </a:t>
          </a:r>
          <a:r>
            <a:rPr lang="en-US" b="1" dirty="0">
              <a:latin typeface="Trebuchet MS" panose="020B0603020202020204" pitchFamily="34" charset="0"/>
            </a:rPr>
            <a:t>Tool for strategic decision support and planning and Testing of regional Competence </a:t>
          </a:r>
          <a:r>
            <a:rPr lang="en-US" b="1" dirty="0" err="1">
              <a:latin typeface="Trebuchet MS" panose="020B0603020202020204" pitchFamily="34" charset="0"/>
            </a:rPr>
            <a:t>Centres</a:t>
          </a:r>
          <a:endParaRPr lang="hu-HU" b="1" dirty="0">
            <a:latin typeface="Trebuchet MS" panose="020B0603020202020204" pitchFamily="34" charset="0"/>
          </a:endParaRPr>
        </a:p>
      </dgm:t>
    </dgm:pt>
    <dgm:pt modelId="{3CE2BC39-CF16-41C8-88AA-DCC23D5ADDA7}" type="parTrans" cxnId="{E3E5DB5D-0053-4D62-874C-12D37FD30DB0}">
      <dgm:prSet/>
      <dgm:spPr/>
      <dgm:t>
        <a:bodyPr/>
        <a:lstStyle/>
        <a:p>
          <a:endParaRPr lang="de-DE"/>
        </a:p>
      </dgm:t>
    </dgm:pt>
    <dgm:pt modelId="{D976FA35-C621-40A3-B082-81543BD932ED}" type="sibTrans" cxnId="{E3E5DB5D-0053-4D62-874C-12D37FD30DB0}">
      <dgm:prSet/>
      <dgm:spPr/>
      <dgm:t>
        <a:bodyPr/>
        <a:lstStyle/>
        <a:p>
          <a:endParaRPr lang="de-DE"/>
        </a:p>
      </dgm:t>
    </dgm:pt>
    <dgm:pt modelId="{19E065F3-0866-4CA3-A9EF-B1F2B6A27394}">
      <dgm:prSet phldrT="[Szöveg]"/>
      <dgm:spPr/>
      <dgm:t>
        <a:bodyPr/>
        <a:lstStyle/>
        <a:p>
          <a:r>
            <a:rPr lang="de-DE" b="1" dirty="0" err="1">
              <a:latin typeface="Trebuchet MS" panose="020B0603020202020204" pitchFamily="34" charset="0"/>
            </a:rPr>
            <a:t>Activities</a:t>
          </a:r>
          <a:r>
            <a:rPr lang="de-DE" dirty="0">
              <a:latin typeface="Trebuchet MS" panose="020B0603020202020204" pitchFamily="34" charset="0"/>
            </a:rPr>
            <a:t>: </a:t>
          </a:r>
          <a:r>
            <a:rPr lang="de-DE" dirty="0" err="1">
              <a:latin typeface="Trebuchet MS" panose="020B0603020202020204" pitchFamily="34" charset="0"/>
            </a:rPr>
            <a:t>Developing</a:t>
          </a:r>
          <a:r>
            <a:rPr lang="de-DE" dirty="0">
              <a:latin typeface="Trebuchet MS" panose="020B0603020202020204" pitchFamily="34" charset="0"/>
            </a:rPr>
            <a:t> a transnational H2CE Network; </a:t>
          </a:r>
          <a:r>
            <a:rPr lang="de-DE" dirty="0" err="1">
              <a:latin typeface="Trebuchet MS" panose="020B0603020202020204" pitchFamily="34" charset="0"/>
            </a:rPr>
            <a:t>Uptake</a:t>
          </a:r>
          <a:r>
            <a:rPr lang="de-DE" dirty="0">
              <a:latin typeface="Trebuchet MS" panose="020B0603020202020204" pitchFamily="34" charset="0"/>
            </a:rPr>
            <a:t> of H2CE Solutions and </a:t>
          </a:r>
          <a:r>
            <a:rPr lang="de-DE" dirty="0" err="1">
              <a:latin typeface="Trebuchet MS" panose="020B0603020202020204" pitchFamily="34" charset="0"/>
            </a:rPr>
            <a:t>Collaboration</a:t>
          </a:r>
          <a:r>
            <a:rPr lang="de-DE" dirty="0">
              <a:latin typeface="Trebuchet MS" panose="020B0603020202020204" pitchFamily="34" charset="0"/>
            </a:rPr>
            <a:t> </a:t>
          </a:r>
          <a:r>
            <a:rPr lang="de-DE" dirty="0" err="1">
              <a:latin typeface="Trebuchet MS" panose="020B0603020202020204" pitchFamily="34" charset="0"/>
            </a:rPr>
            <a:t>Platform</a:t>
          </a:r>
          <a:endParaRPr lang="hu-HU" dirty="0">
            <a:latin typeface="Trebuchet MS" panose="020B0603020202020204" pitchFamily="34" charset="0"/>
          </a:endParaRPr>
        </a:p>
      </dgm:t>
    </dgm:pt>
    <dgm:pt modelId="{DEE7E6DC-4B64-46F5-992C-E03FE41FB0ED}" type="parTrans" cxnId="{FF993F40-CA44-45A5-9E32-130967C9851A}">
      <dgm:prSet/>
      <dgm:spPr/>
      <dgm:t>
        <a:bodyPr/>
        <a:lstStyle/>
        <a:p>
          <a:endParaRPr lang="de-DE"/>
        </a:p>
      </dgm:t>
    </dgm:pt>
    <dgm:pt modelId="{E40D4323-5B12-4A1D-8DD1-0F9253103CAC}" type="sibTrans" cxnId="{FF993F40-CA44-45A5-9E32-130967C9851A}">
      <dgm:prSet/>
      <dgm:spPr/>
      <dgm:t>
        <a:bodyPr/>
        <a:lstStyle/>
        <a:p>
          <a:endParaRPr lang="de-DE"/>
        </a:p>
      </dgm:t>
    </dgm:pt>
    <dgm:pt modelId="{4C07EE71-3613-404D-9EF2-4A9551AD54B6}" type="pres">
      <dgm:prSet presAssocID="{D63E4EDD-DD53-4F15-ABAD-7FB72635F8FA}" presName="Name0" presStyleCnt="0">
        <dgm:presLayoutVars>
          <dgm:dir/>
          <dgm:animLvl val="lvl"/>
          <dgm:resizeHandles val="exact"/>
        </dgm:presLayoutVars>
      </dgm:prSet>
      <dgm:spPr/>
      <dgm:t>
        <a:bodyPr/>
        <a:lstStyle/>
        <a:p>
          <a:endParaRPr lang="hr-HR"/>
        </a:p>
      </dgm:t>
    </dgm:pt>
    <dgm:pt modelId="{E51954F4-F2F1-490C-8BC7-AC538682B031}" type="pres">
      <dgm:prSet presAssocID="{EA8BA7DD-15C7-4E55-B378-8D08A278842A}" presName="linNode" presStyleCnt="0"/>
      <dgm:spPr/>
    </dgm:pt>
    <dgm:pt modelId="{93ABD941-9F7E-4EC1-903F-9E4A73585271}" type="pres">
      <dgm:prSet presAssocID="{EA8BA7DD-15C7-4E55-B378-8D08A278842A}" presName="parentText" presStyleLbl="node1" presStyleIdx="0" presStyleCnt="3">
        <dgm:presLayoutVars>
          <dgm:chMax val="1"/>
          <dgm:bulletEnabled val="1"/>
        </dgm:presLayoutVars>
      </dgm:prSet>
      <dgm:spPr/>
      <dgm:t>
        <a:bodyPr/>
        <a:lstStyle/>
        <a:p>
          <a:endParaRPr lang="hr-HR"/>
        </a:p>
      </dgm:t>
    </dgm:pt>
    <dgm:pt modelId="{59DDAC32-DFEB-4006-98E6-A6895C334ECB}" type="pres">
      <dgm:prSet presAssocID="{EA8BA7DD-15C7-4E55-B378-8D08A278842A}" presName="descendantText" presStyleLbl="alignAccFollowNode1" presStyleIdx="0" presStyleCnt="3">
        <dgm:presLayoutVars>
          <dgm:bulletEnabled val="1"/>
        </dgm:presLayoutVars>
      </dgm:prSet>
      <dgm:spPr/>
      <dgm:t>
        <a:bodyPr/>
        <a:lstStyle/>
        <a:p>
          <a:endParaRPr lang="hr-HR"/>
        </a:p>
      </dgm:t>
    </dgm:pt>
    <dgm:pt modelId="{54DCFF4A-3DCF-43C9-90AC-33049249BEB4}" type="pres">
      <dgm:prSet presAssocID="{0332EC86-B584-46D9-AAA3-1EDE2B72C332}" presName="sp" presStyleCnt="0"/>
      <dgm:spPr/>
    </dgm:pt>
    <dgm:pt modelId="{DBD8B6B1-4FB0-4BF6-B228-6830B25D1C96}" type="pres">
      <dgm:prSet presAssocID="{DA656ABE-E44E-43CB-97DD-8C1F4B7FFF85}" presName="linNode" presStyleCnt="0"/>
      <dgm:spPr/>
    </dgm:pt>
    <dgm:pt modelId="{41FAE401-7A67-4920-BB1E-E5779052FA37}" type="pres">
      <dgm:prSet presAssocID="{DA656ABE-E44E-43CB-97DD-8C1F4B7FFF85}" presName="parentText" presStyleLbl="node1" presStyleIdx="1" presStyleCnt="3">
        <dgm:presLayoutVars>
          <dgm:chMax val="1"/>
          <dgm:bulletEnabled val="1"/>
        </dgm:presLayoutVars>
      </dgm:prSet>
      <dgm:spPr/>
      <dgm:t>
        <a:bodyPr/>
        <a:lstStyle/>
        <a:p>
          <a:endParaRPr lang="hr-HR"/>
        </a:p>
      </dgm:t>
    </dgm:pt>
    <dgm:pt modelId="{3EF3989E-5C3C-4D09-B277-EF5660678023}" type="pres">
      <dgm:prSet presAssocID="{DA656ABE-E44E-43CB-97DD-8C1F4B7FFF85}" presName="descendantText" presStyleLbl="alignAccFollowNode1" presStyleIdx="1" presStyleCnt="3">
        <dgm:presLayoutVars>
          <dgm:bulletEnabled val="1"/>
        </dgm:presLayoutVars>
      </dgm:prSet>
      <dgm:spPr/>
      <dgm:t>
        <a:bodyPr/>
        <a:lstStyle/>
        <a:p>
          <a:endParaRPr lang="hr-HR"/>
        </a:p>
      </dgm:t>
    </dgm:pt>
    <dgm:pt modelId="{F671AB2C-EF1C-4DB6-8741-0B1EB20753AD}" type="pres">
      <dgm:prSet presAssocID="{DA978965-DDD9-4C74-A18B-316A5D6B38B1}" presName="sp" presStyleCnt="0"/>
      <dgm:spPr/>
    </dgm:pt>
    <dgm:pt modelId="{25DBFE6A-43B5-4BD1-B5E5-F1D19D462493}" type="pres">
      <dgm:prSet presAssocID="{DA6F6042-AD60-49E8-A228-54B5E2BAE3AC}" presName="linNode" presStyleCnt="0"/>
      <dgm:spPr/>
    </dgm:pt>
    <dgm:pt modelId="{AD17A06C-9661-4370-8E46-A7ED4EE6E649}" type="pres">
      <dgm:prSet presAssocID="{DA6F6042-AD60-49E8-A228-54B5E2BAE3AC}" presName="parentText" presStyleLbl="node1" presStyleIdx="2" presStyleCnt="3">
        <dgm:presLayoutVars>
          <dgm:chMax val="1"/>
          <dgm:bulletEnabled val="1"/>
        </dgm:presLayoutVars>
      </dgm:prSet>
      <dgm:spPr/>
      <dgm:t>
        <a:bodyPr/>
        <a:lstStyle/>
        <a:p>
          <a:endParaRPr lang="hr-HR"/>
        </a:p>
      </dgm:t>
    </dgm:pt>
    <dgm:pt modelId="{11A14351-B2E3-4608-BD04-0626B0BE6C5F}" type="pres">
      <dgm:prSet presAssocID="{DA6F6042-AD60-49E8-A228-54B5E2BAE3AC}" presName="descendantText" presStyleLbl="alignAccFollowNode1" presStyleIdx="2" presStyleCnt="3">
        <dgm:presLayoutVars>
          <dgm:bulletEnabled val="1"/>
        </dgm:presLayoutVars>
      </dgm:prSet>
      <dgm:spPr/>
      <dgm:t>
        <a:bodyPr/>
        <a:lstStyle/>
        <a:p>
          <a:endParaRPr lang="hr-HR"/>
        </a:p>
      </dgm:t>
    </dgm:pt>
  </dgm:ptLst>
  <dgm:cxnLst>
    <dgm:cxn modelId="{CEE49D12-7A83-423D-A5D3-E8E478E5BB94}" srcId="{DA656ABE-E44E-43CB-97DD-8C1F4B7FFF85}" destId="{1FED2DAE-2794-4D33-8CCA-5D32F9DDB967}" srcOrd="2" destOrd="0" parTransId="{91AA3D01-91A8-4D59-B803-95C1348BD7A5}" sibTransId="{AD0D7339-F57A-4936-B81F-B5A4C2CE6EEF}"/>
    <dgm:cxn modelId="{F472EEFC-0368-4021-8189-331E5B424C61}" srcId="{D63E4EDD-DD53-4F15-ABAD-7FB72635F8FA}" destId="{DA6F6042-AD60-49E8-A228-54B5E2BAE3AC}" srcOrd="2" destOrd="0" parTransId="{DCEDD850-F6F5-4B16-A25C-556A6E823794}" sibTransId="{679E9DA9-8652-45F0-9ED5-913957B5AC1F}"/>
    <dgm:cxn modelId="{D09B0975-4E9C-4443-AF77-61C1AF94FD27}" type="presOf" srcId="{DA656ABE-E44E-43CB-97DD-8C1F4B7FFF85}" destId="{41FAE401-7A67-4920-BB1E-E5779052FA37}" srcOrd="0" destOrd="0" presId="urn:microsoft.com/office/officeart/2005/8/layout/vList5"/>
    <dgm:cxn modelId="{E3E5DB5D-0053-4D62-874C-12D37FD30DB0}" srcId="{DA656ABE-E44E-43CB-97DD-8C1F4B7FFF85}" destId="{627EBF68-EBB9-4E7B-9400-5E269AA86BCC}" srcOrd="1" destOrd="0" parTransId="{3CE2BC39-CF16-41C8-88AA-DCC23D5ADDA7}" sibTransId="{D976FA35-C621-40A3-B082-81543BD932ED}"/>
    <dgm:cxn modelId="{E760B979-1B46-473F-90F8-21B194795B0F}" srcId="{EA8BA7DD-15C7-4E55-B378-8D08A278842A}" destId="{B5398847-D3F5-4349-9664-AF5A5C6CF0CF}" srcOrd="0" destOrd="0" parTransId="{0683A765-3187-4E90-9799-20F1E15F2831}" sibTransId="{0392E45F-81EC-4DC5-BE0B-58DC44BDBDFD}"/>
    <dgm:cxn modelId="{C4F3C967-1290-4E0C-A334-A64EC8A26C74}" type="presOf" srcId="{371385A0-CC11-4400-8599-AA416816A638}" destId="{3EF3989E-5C3C-4D09-B277-EF5660678023}" srcOrd="0" destOrd="3" presId="urn:microsoft.com/office/officeart/2005/8/layout/vList5"/>
    <dgm:cxn modelId="{8598ABA1-0C30-4A73-BE8D-B92406537FE6}" srcId="{DA656ABE-E44E-43CB-97DD-8C1F4B7FFF85}" destId="{2BB50131-DB04-47A1-97D2-24D3123933EA}" srcOrd="0" destOrd="0" parTransId="{9214795C-B817-4DCA-8402-ED12BA290BD0}" sibTransId="{70135C79-2778-4EC6-A2AD-9496D221D1C9}"/>
    <dgm:cxn modelId="{CEABBF6E-9727-4EA5-9D4E-DD160AFB34A3}" type="presOf" srcId="{1FED2DAE-2794-4D33-8CCA-5D32F9DDB967}" destId="{3EF3989E-5C3C-4D09-B277-EF5660678023}" srcOrd="0" destOrd="2" presId="urn:microsoft.com/office/officeart/2005/8/layout/vList5"/>
    <dgm:cxn modelId="{25915F85-97EE-41C8-8886-4536AE64B929}" type="presOf" srcId="{D63E4EDD-DD53-4F15-ABAD-7FB72635F8FA}" destId="{4C07EE71-3613-404D-9EF2-4A9551AD54B6}" srcOrd="0" destOrd="0" presId="urn:microsoft.com/office/officeart/2005/8/layout/vList5"/>
    <dgm:cxn modelId="{FF993F40-CA44-45A5-9E32-130967C9851A}" srcId="{DA6F6042-AD60-49E8-A228-54B5E2BAE3AC}" destId="{19E065F3-0866-4CA3-A9EF-B1F2B6A27394}" srcOrd="0" destOrd="0" parTransId="{DEE7E6DC-4B64-46F5-992C-E03FE41FB0ED}" sibTransId="{E40D4323-5B12-4A1D-8DD1-0F9253103CAC}"/>
    <dgm:cxn modelId="{9BCF1D8E-BB97-446D-9C4D-7D5C5A9AAC36}" srcId="{DA656ABE-E44E-43CB-97DD-8C1F4B7FFF85}" destId="{371385A0-CC11-4400-8599-AA416816A638}" srcOrd="3" destOrd="0" parTransId="{925D5AEA-3FB7-4C15-A97D-B6D5C40E8D8C}" sibTransId="{BE8F7E6E-1C5D-4A1D-A7BE-86B3D79CF4EC}"/>
    <dgm:cxn modelId="{366198C9-1465-418B-BA40-8B04468A87AA}" type="presOf" srcId="{19E065F3-0866-4CA3-A9EF-B1F2B6A27394}" destId="{11A14351-B2E3-4608-BD04-0626B0BE6C5F}" srcOrd="0" destOrd="0" presId="urn:microsoft.com/office/officeart/2005/8/layout/vList5"/>
    <dgm:cxn modelId="{E780CA04-CD32-4E5D-9819-D97682D6007F}" type="presOf" srcId="{088D8F77-EA64-42F9-9076-89822E73A70E}" destId="{11A14351-B2E3-4608-BD04-0626B0BE6C5F}" srcOrd="0" destOrd="1" presId="urn:microsoft.com/office/officeart/2005/8/layout/vList5"/>
    <dgm:cxn modelId="{C77BA8B0-986B-42ED-8298-F38DF13243F6}" type="presOf" srcId="{2BB50131-DB04-47A1-97D2-24D3123933EA}" destId="{3EF3989E-5C3C-4D09-B277-EF5660678023}" srcOrd="0" destOrd="0" presId="urn:microsoft.com/office/officeart/2005/8/layout/vList5"/>
    <dgm:cxn modelId="{EF450DE6-C043-4FC7-A400-82390A7F430D}" type="presOf" srcId="{EA8BA7DD-15C7-4E55-B378-8D08A278842A}" destId="{93ABD941-9F7E-4EC1-903F-9E4A73585271}" srcOrd="0" destOrd="0" presId="urn:microsoft.com/office/officeart/2005/8/layout/vList5"/>
    <dgm:cxn modelId="{A787955D-6E2D-4F51-83F6-38940C9F7A2F}" type="presOf" srcId="{DA6F6042-AD60-49E8-A228-54B5E2BAE3AC}" destId="{AD17A06C-9661-4370-8E46-A7ED4EE6E649}" srcOrd="0" destOrd="0" presId="urn:microsoft.com/office/officeart/2005/8/layout/vList5"/>
    <dgm:cxn modelId="{2E7A5555-1EF5-4F11-A0AC-FCD695070C63}" type="presOf" srcId="{627EBF68-EBB9-4E7B-9400-5E269AA86BCC}" destId="{3EF3989E-5C3C-4D09-B277-EF5660678023}" srcOrd="0" destOrd="1" presId="urn:microsoft.com/office/officeart/2005/8/layout/vList5"/>
    <dgm:cxn modelId="{16D37EB2-4E9F-48B6-B10C-C2BB6DDB1D49}" srcId="{EA8BA7DD-15C7-4E55-B378-8D08A278842A}" destId="{8B91B758-9F26-450C-A644-D66C4AFCBAC4}" srcOrd="1" destOrd="0" parTransId="{4D5D6B66-2135-42A6-950D-F702DD1A94A6}" sibTransId="{EBDD947D-9493-4981-A8E1-6E0FD393C3A2}"/>
    <dgm:cxn modelId="{ACC54346-B21C-419F-9CFC-9DA3F995EF09}" srcId="{D63E4EDD-DD53-4F15-ABAD-7FB72635F8FA}" destId="{DA656ABE-E44E-43CB-97DD-8C1F4B7FFF85}" srcOrd="1" destOrd="0" parTransId="{42EAF069-919B-482B-8E69-AA370E9D5E8C}" sibTransId="{DA978965-DDD9-4C74-A18B-316A5D6B38B1}"/>
    <dgm:cxn modelId="{537BB25D-482C-46A9-9583-178DB9A09D33}" srcId="{D63E4EDD-DD53-4F15-ABAD-7FB72635F8FA}" destId="{EA8BA7DD-15C7-4E55-B378-8D08A278842A}" srcOrd="0" destOrd="0" parTransId="{2C232EFC-67BA-4490-B0BB-BD6CBBAA2AF7}" sibTransId="{0332EC86-B584-46D9-AAA3-1EDE2B72C332}"/>
    <dgm:cxn modelId="{EB5EBD1D-F143-4958-A8FA-31E61681C75E}" srcId="{DA6F6042-AD60-49E8-A228-54B5E2BAE3AC}" destId="{088D8F77-EA64-42F9-9076-89822E73A70E}" srcOrd="1" destOrd="0" parTransId="{6417C7E7-D2CC-468F-98C2-BDAE45ECB4D3}" sibTransId="{8E5D7712-8EF4-4131-843A-5A2694ACE23D}"/>
    <dgm:cxn modelId="{EE0B7F5B-0D49-4D67-87F9-56422E6BDD84}" type="presOf" srcId="{B5398847-D3F5-4349-9664-AF5A5C6CF0CF}" destId="{59DDAC32-DFEB-4006-98E6-A6895C334ECB}" srcOrd="0" destOrd="0" presId="urn:microsoft.com/office/officeart/2005/8/layout/vList5"/>
    <dgm:cxn modelId="{A1153CCD-7AF6-45AD-96EC-AFCCA7A07184}" type="presOf" srcId="{8B91B758-9F26-450C-A644-D66C4AFCBAC4}" destId="{59DDAC32-DFEB-4006-98E6-A6895C334ECB}" srcOrd="0" destOrd="1" presId="urn:microsoft.com/office/officeart/2005/8/layout/vList5"/>
    <dgm:cxn modelId="{8AB8E410-005A-4A2C-9D35-9078684172CE}" type="presParOf" srcId="{4C07EE71-3613-404D-9EF2-4A9551AD54B6}" destId="{E51954F4-F2F1-490C-8BC7-AC538682B031}" srcOrd="0" destOrd="0" presId="urn:microsoft.com/office/officeart/2005/8/layout/vList5"/>
    <dgm:cxn modelId="{4C3BFAF7-E0C0-4791-9095-E0958BCFEB6D}" type="presParOf" srcId="{E51954F4-F2F1-490C-8BC7-AC538682B031}" destId="{93ABD941-9F7E-4EC1-903F-9E4A73585271}" srcOrd="0" destOrd="0" presId="urn:microsoft.com/office/officeart/2005/8/layout/vList5"/>
    <dgm:cxn modelId="{B1577D42-B717-4673-9FCE-6B13CE0DD84E}" type="presParOf" srcId="{E51954F4-F2F1-490C-8BC7-AC538682B031}" destId="{59DDAC32-DFEB-4006-98E6-A6895C334ECB}" srcOrd="1" destOrd="0" presId="urn:microsoft.com/office/officeart/2005/8/layout/vList5"/>
    <dgm:cxn modelId="{24E9BB2B-AC87-4634-A9C0-A42FB4667BC3}" type="presParOf" srcId="{4C07EE71-3613-404D-9EF2-4A9551AD54B6}" destId="{54DCFF4A-3DCF-43C9-90AC-33049249BEB4}" srcOrd="1" destOrd="0" presId="urn:microsoft.com/office/officeart/2005/8/layout/vList5"/>
    <dgm:cxn modelId="{4ABE1897-4E65-46E6-9C9A-326F80E33C05}" type="presParOf" srcId="{4C07EE71-3613-404D-9EF2-4A9551AD54B6}" destId="{DBD8B6B1-4FB0-4BF6-B228-6830B25D1C96}" srcOrd="2" destOrd="0" presId="urn:microsoft.com/office/officeart/2005/8/layout/vList5"/>
    <dgm:cxn modelId="{BD2BCEA3-267C-4D7A-8D5B-A8F8E5D0FD22}" type="presParOf" srcId="{DBD8B6B1-4FB0-4BF6-B228-6830B25D1C96}" destId="{41FAE401-7A67-4920-BB1E-E5779052FA37}" srcOrd="0" destOrd="0" presId="urn:microsoft.com/office/officeart/2005/8/layout/vList5"/>
    <dgm:cxn modelId="{B3A1C779-0836-4EF5-A1EE-11EA620DE824}" type="presParOf" srcId="{DBD8B6B1-4FB0-4BF6-B228-6830B25D1C96}" destId="{3EF3989E-5C3C-4D09-B277-EF5660678023}" srcOrd="1" destOrd="0" presId="urn:microsoft.com/office/officeart/2005/8/layout/vList5"/>
    <dgm:cxn modelId="{5F9BAEC9-1803-4F17-BE98-9DCCCFE1C827}" type="presParOf" srcId="{4C07EE71-3613-404D-9EF2-4A9551AD54B6}" destId="{F671AB2C-EF1C-4DB6-8741-0B1EB20753AD}" srcOrd="3" destOrd="0" presId="urn:microsoft.com/office/officeart/2005/8/layout/vList5"/>
    <dgm:cxn modelId="{FC160E83-2FCB-4113-829E-9FFB21CC0F91}" type="presParOf" srcId="{4C07EE71-3613-404D-9EF2-4A9551AD54B6}" destId="{25DBFE6A-43B5-4BD1-B5E5-F1D19D462493}" srcOrd="4" destOrd="0" presId="urn:microsoft.com/office/officeart/2005/8/layout/vList5"/>
    <dgm:cxn modelId="{C0DC44F6-9A7B-44AF-BDF0-5577ECE512AF}" type="presParOf" srcId="{25DBFE6A-43B5-4BD1-B5E5-F1D19D462493}" destId="{AD17A06C-9661-4370-8E46-A7ED4EE6E649}" srcOrd="0" destOrd="0" presId="urn:microsoft.com/office/officeart/2005/8/layout/vList5"/>
    <dgm:cxn modelId="{1221279F-DFB0-43F8-A914-6CE5DF11486F}" type="presParOf" srcId="{25DBFE6A-43B5-4BD1-B5E5-F1D19D462493}" destId="{11A14351-B2E3-4608-BD04-0626B0BE6C5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DAC32-DFEB-4006-98E6-A6895C334ECB}">
      <dsp:nvSpPr>
        <dsp:cNvPr id="0" name=""/>
        <dsp:cNvSpPr/>
      </dsp:nvSpPr>
      <dsp:spPr>
        <a:xfrm rot="5400000">
          <a:off x="7146110" y="-3027622"/>
          <a:ext cx="856109" cy="712862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b="1" kern="1200" dirty="0" err="1">
              <a:latin typeface="Trebuchet MS" panose="020B0603020202020204" pitchFamily="34" charset="0"/>
            </a:rPr>
            <a:t>Activities</a:t>
          </a:r>
          <a:r>
            <a:rPr lang="de-DE" sz="1000" kern="1200" dirty="0">
              <a:latin typeface="Trebuchet MS" panose="020B0603020202020204" pitchFamily="34" charset="0"/>
            </a:rPr>
            <a:t>: </a:t>
          </a:r>
          <a:r>
            <a:rPr lang="de-DE" sz="1000" kern="1200" dirty="0" err="1">
              <a:latin typeface="Trebuchet MS" panose="020B0603020202020204" pitchFamily="34" charset="0"/>
            </a:rPr>
            <a:t>Planning</a:t>
          </a:r>
          <a:r>
            <a:rPr lang="de-DE" sz="1000" kern="1200" dirty="0">
              <a:latin typeface="Trebuchet MS" panose="020B0603020202020204" pitchFamily="34" charset="0"/>
            </a:rPr>
            <a:t> </a:t>
          </a:r>
          <a:r>
            <a:rPr lang="de-DE" sz="1000" kern="1200" dirty="0" err="1">
              <a:latin typeface="Trebuchet MS" panose="020B0603020202020204" pitchFamily="34" charset="0"/>
            </a:rPr>
            <a:t>the</a:t>
          </a:r>
          <a:r>
            <a:rPr lang="de-DE" sz="1000" kern="1200" dirty="0">
              <a:latin typeface="Trebuchet MS" panose="020B0603020202020204" pitchFamily="34" charset="0"/>
            </a:rPr>
            <a:t> </a:t>
          </a:r>
          <a:r>
            <a:rPr lang="de-DE" sz="1000" kern="1200" dirty="0" err="1">
              <a:latin typeface="Trebuchet MS" panose="020B0603020202020204" pitchFamily="34" charset="0"/>
            </a:rPr>
            <a:t>transition</a:t>
          </a:r>
          <a:r>
            <a:rPr lang="de-DE" sz="1000" kern="1200" dirty="0">
              <a:latin typeface="Trebuchet MS" panose="020B0603020202020204" pitchFamily="34" charset="0"/>
            </a:rPr>
            <a:t>, </a:t>
          </a:r>
          <a:r>
            <a:rPr lang="de-DE" sz="1000" kern="1200" dirty="0" err="1">
              <a:latin typeface="Trebuchet MS" panose="020B0603020202020204" pitchFamily="34" charset="0"/>
            </a:rPr>
            <a:t>challenges</a:t>
          </a:r>
          <a:r>
            <a:rPr lang="de-DE" sz="1000" kern="1200" dirty="0">
              <a:latin typeface="Trebuchet MS" panose="020B0603020202020204" pitchFamily="34" charset="0"/>
            </a:rPr>
            <a:t> and </a:t>
          </a:r>
          <a:r>
            <a:rPr lang="de-DE" sz="1000" kern="1200" dirty="0" err="1">
              <a:latin typeface="Trebuchet MS" panose="020B0603020202020204" pitchFamily="34" charset="0"/>
            </a:rPr>
            <a:t>solutions</a:t>
          </a:r>
          <a:r>
            <a:rPr lang="de-DE" sz="1000" kern="1200" dirty="0">
              <a:latin typeface="Trebuchet MS" panose="020B0603020202020204" pitchFamily="34" charset="0"/>
            </a:rPr>
            <a:t> </a:t>
          </a:r>
          <a:r>
            <a:rPr lang="de-DE" sz="1000" kern="1200" dirty="0" err="1">
              <a:latin typeface="Trebuchet MS" panose="020B0603020202020204" pitchFamily="34" charset="0"/>
            </a:rPr>
            <a:t>through</a:t>
          </a:r>
          <a:r>
            <a:rPr lang="de-DE" sz="1000" kern="1200" dirty="0">
              <a:latin typeface="Trebuchet MS" panose="020B0603020202020204" pitchFamily="34" charset="0"/>
            </a:rPr>
            <a:t> </a:t>
          </a:r>
          <a:r>
            <a:rPr lang="de-DE" sz="1000" kern="1200" dirty="0" err="1">
              <a:latin typeface="Trebuchet MS" panose="020B0603020202020204" pitchFamily="34" charset="0"/>
            </a:rPr>
            <a:t>common</a:t>
          </a:r>
          <a:r>
            <a:rPr lang="de-DE" sz="1000" kern="1200" dirty="0">
              <a:latin typeface="Trebuchet MS" panose="020B0603020202020204" pitchFamily="34" charset="0"/>
            </a:rPr>
            <a:t> </a:t>
          </a:r>
          <a:r>
            <a:rPr lang="de-DE" sz="1000" kern="1200" dirty="0" err="1">
              <a:latin typeface="Trebuchet MS" panose="020B0603020202020204" pitchFamily="34" charset="0"/>
            </a:rPr>
            <a:t>indicators</a:t>
          </a:r>
          <a:r>
            <a:rPr lang="de-DE" sz="1000" kern="1200" dirty="0">
              <a:latin typeface="Trebuchet MS" panose="020B0603020202020204" pitchFamily="34" charset="0"/>
            </a:rPr>
            <a:t> and regional </a:t>
          </a:r>
          <a:r>
            <a:rPr lang="de-DE" sz="1000" kern="1200" dirty="0" err="1">
              <a:latin typeface="Trebuchet MS" panose="020B0603020202020204" pitchFamily="34" charset="0"/>
            </a:rPr>
            <a:t>analysis</a:t>
          </a:r>
          <a:r>
            <a:rPr lang="de-DE" sz="1000" kern="1200" dirty="0">
              <a:latin typeface="Trebuchet MS" panose="020B0603020202020204" pitchFamily="34" charset="0"/>
            </a:rPr>
            <a:t>; Guidelines </a:t>
          </a:r>
          <a:r>
            <a:rPr lang="de-DE" sz="1000" kern="1200" dirty="0" err="1">
              <a:latin typeface="Trebuchet MS" panose="020B0603020202020204" pitchFamily="34" charset="0"/>
            </a:rPr>
            <a:t>for</a:t>
          </a:r>
          <a:r>
            <a:rPr lang="de-DE" sz="1000" kern="1200" dirty="0">
              <a:latin typeface="Trebuchet MS" panose="020B0603020202020204" pitchFamily="34" charset="0"/>
            </a:rPr>
            <a:t> </a:t>
          </a:r>
          <a:r>
            <a:rPr lang="de-DE" sz="1000" kern="1200" dirty="0" err="1">
              <a:latin typeface="Trebuchet MS" panose="020B0603020202020204" pitchFamily="34" charset="0"/>
            </a:rPr>
            <a:t>Strategies</a:t>
          </a:r>
          <a:r>
            <a:rPr lang="de-DE" sz="1000" kern="1200" dirty="0">
              <a:latin typeface="Trebuchet MS" panose="020B0603020202020204" pitchFamily="34" charset="0"/>
            </a:rPr>
            <a:t> and Action Plans, Development of </a:t>
          </a:r>
          <a:r>
            <a:rPr lang="de-DE" sz="1000" kern="1200" dirty="0" err="1">
              <a:latin typeface="Trebuchet MS" panose="020B0603020202020204" pitchFamily="34" charset="0"/>
            </a:rPr>
            <a:t>Strategies</a:t>
          </a:r>
          <a:r>
            <a:rPr lang="de-DE" sz="1000" kern="1200" dirty="0">
              <a:latin typeface="Trebuchet MS" panose="020B0603020202020204" pitchFamily="34" charset="0"/>
            </a:rPr>
            <a:t> on different </a:t>
          </a:r>
          <a:r>
            <a:rPr lang="de-DE" sz="1000" kern="1200" dirty="0" err="1">
              <a:latin typeface="Trebuchet MS" panose="020B0603020202020204" pitchFamily="34" charset="0"/>
            </a:rPr>
            <a:t>levels</a:t>
          </a:r>
          <a:r>
            <a:rPr lang="de-DE" sz="1000" kern="1200" dirty="0">
              <a:latin typeface="Trebuchet MS" panose="020B0603020202020204" pitchFamily="34" charset="0"/>
            </a:rPr>
            <a:t> and regional </a:t>
          </a:r>
          <a:r>
            <a:rPr lang="de-DE" sz="1000" kern="1200" dirty="0" err="1">
              <a:latin typeface="Trebuchet MS" panose="020B0603020202020204" pitchFamily="34" charset="0"/>
            </a:rPr>
            <a:t>action</a:t>
          </a:r>
          <a:r>
            <a:rPr lang="de-DE" sz="1000" kern="1200" dirty="0">
              <a:latin typeface="Trebuchet MS" panose="020B0603020202020204" pitchFamily="34" charset="0"/>
            </a:rPr>
            <a:t> </a:t>
          </a:r>
          <a:r>
            <a:rPr lang="de-DE" sz="1000" kern="1200" dirty="0" err="1">
              <a:latin typeface="Trebuchet MS" panose="020B0603020202020204" pitchFamily="34" charset="0"/>
            </a:rPr>
            <a:t>plans</a:t>
          </a:r>
          <a:endParaRPr lang="hu-HU" sz="1000" kern="1200" dirty="0">
            <a:latin typeface="Trebuchet MS" panose="020B0603020202020204" pitchFamily="34" charset="0"/>
          </a:endParaRPr>
        </a:p>
        <a:p>
          <a:pPr marL="57150" lvl="1" indent="-57150" algn="l" defTabSz="444500">
            <a:lnSpc>
              <a:spcPct val="90000"/>
            </a:lnSpc>
            <a:spcBef>
              <a:spcPct val="0"/>
            </a:spcBef>
            <a:spcAft>
              <a:spcPct val="15000"/>
            </a:spcAft>
            <a:buChar char="••"/>
          </a:pPr>
          <a:r>
            <a:rPr lang="de-DE" sz="1000" b="1" kern="1200" dirty="0">
              <a:latin typeface="Trebuchet MS" panose="020B0603020202020204" pitchFamily="34" charset="0"/>
            </a:rPr>
            <a:t>Outputs</a:t>
          </a:r>
          <a:r>
            <a:rPr lang="de-DE" sz="1000" kern="1200" dirty="0">
              <a:latin typeface="Trebuchet MS" panose="020B0603020202020204" pitchFamily="34" charset="0"/>
            </a:rPr>
            <a:t>: </a:t>
          </a:r>
          <a:r>
            <a:rPr lang="de-DE" sz="1000" b="1" kern="1200" dirty="0">
              <a:latin typeface="Trebuchet MS" panose="020B0603020202020204" pitchFamily="34" charset="0"/>
            </a:rPr>
            <a:t>Transnational, interregional and regional </a:t>
          </a:r>
          <a:r>
            <a:rPr lang="de-DE" sz="1000" b="1" kern="1200" dirty="0" err="1">
              <a:latin typeface="Trebuchet MS" panose="020B0603020202020204" pitchFamily="34" charset="0"/>
            </a:rPr>
            <a:t>strategies</a:t>
          </a:r>
          <a:r>
            <a:rPr lang="de-DE" sz="1000" b="1" kern="1200" dirty="0">
              <a:latin typeface="Trebuchet MS" panose="020B0603020202020204" pitchFamily="34" charset="0"/>
            </a:rPr>
            <a:t>, Regional Action Plans</a:t>
          </a:r>
          <a:endParaRPr lang="hu-HU" sz="1000" b="1" kern="1200" dirty="0">
            <a:latin typeface="Trebuchet MS" panose="020B0603020202020204" pitchFamily="34" charset="0"/>
          </a:endParaRPr>
        </a:p>
      </dsp:txBody>
      <dsp:txXfrm rot="-5400000">
        <a:off x="4009852" y="150428"/>
        <a:ext cx="7086833" cy="772525"/>
      </dsp:txXfrm>
    </dsp:sp>
    <dsp:sp modelId="{93ABD941-9F7E-4EC1-903F-9E4A73585271}">
      <dsp:nvSpPr>
        <dsp:cNvPr id="0" name=""/>
        <dsp:cNvSpPr/>
      </dsp:nvSpPr>
      <dsp:spPr>
        <a:xfrm>
          <a:off x="0" y="1621"/>
          <a:ext cx="4009852" cy="1070137"/>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H2-ready for European and regional spatial planning and development</a:t>
          </a:r>
          <a:endParaRPr lang="hu-HU" sz="2100" kern="1200" dirty="0">
            <a:latin typeface="Trebuchet MS" panose="020B0603020202020204" pitchFamily="34" charset="0"/>
          </a:endParaRPr>
        </a:p>
      </dsp:txBody>
      <dsp:txXfrm>
        <a:off x="52240" y="53861"/>
        <a:ext cx="3905372" cy="965657"/>
      </dsp:txXfrm>
    </dsp:sp>
    <dsp:sp modelId="{3EF3989E-5C3C-4D09-B277-EF5660678023}">
      <dsp:nvSpPr>
        <dsp:cNvPr id="0" name=""/>
        <dsp:cNvSpPr/>
      </dsp:nvSpPr>
      <dsp:spPr>
        <a:xfrm rot="5400000">
          <a:off x="7146110" y="-1903978"/>
          <a:ext cx="856109" cy="7128625"/>
        </a:xfrm>
        <a:prstGeom prst="round2Same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latin typeface="Trebuchet MS" panose="020B0603020202020204" pitchFamily="34" charset="0"/>
            </a:rPr>
            <a:t>Activities</a:t>
          </a:r>
          <a:r>
            <a:rPr lang="en-US" sz="1000" kern="1200" dirty="0">
              <a:latin typeface="Trebuchet MS" panose="020B0603020202020204" pitchFamily="34" charset="0"/>
            </a:rPr>
            <a:t>: Development and testing of Support Mechanisms for a development of cost-efficient hydrogen infrastructure, Handbook, Peer Reviewing</a:t>
          </a:r>
          <a:endParaRPr lang="hu-HU" sz="1000" kern="1200" dirty="0">
            <a:latin typeface="Trebuchet MS" panose="020B0603020202020204" pitchFamily="34" charset="0"/>
          </a:endParaRPr>
        </a:p>
        <a:p>
          <a:pPr marL="57150" lvl="1" indent="-57150" algn="l" defTabSz="444500">
            <a:lnSpc>
              <a:spcPct val="90000"/>
            </a:lnSpc>
            <a:spcBef>
              <a:spcPct val="0"/>
            </a:spcBef>
            <a:spcAft>
              <a:spcPct val="15000"/>
            </a:spcAft>
            <a:buChar char="••"/>
          </a:pPr>
          <a:r>
            <a:rPr lang="en-US" sz="1000" b="1" kern="1200" dirty="0">
              <a:latin typeface="Trebuchet MS" panose="020B0603020202020204" pitchFamily="34" charset="0"/>
            </a:rPr>
            <a:t>Outputs</a:t>
          </a:r>
          <a:r>
            <a:rPr lang="en-US" sz="1000" kern="1200" dirty="0">
              <a:latin typeface="Trebuchet MS" panose="020B0603020202020204" pitchFamily="34" charset="0"/>
            </a:rPr>
            <a:t>: </a:t>
          </a:r>
          <a:r>
            <a:rPr lang="en-US" sz="1000" b="1" kern="1200" dirty="0">
              <a:latin typeface="Trebuchet MS" panose="020B0603020202020204" pitchFamily="34" charset="0"/>
            </a:rPr>
            <a:t>Tool for strategic decision support and planning and Testing of regional Competence </a:t>
          </a:r>
          <a:r>
            <a:rPr lang="en-US" sz="1000" b="1" kern="1200" dirty="0" err="1">
              <a:latin typeface="Trebuchet MS" panose="020B0603020202020204" pitchFamily="34" charset="0"/>
            </a:rPr>
            <a:t>Centres</a:t>
          </a:r>
          <a:endParaRPr lang="hu-HU" sz="1000" b="1" kern="1200" dirty="0">
            <a:latin typeface="Trebuchet MS" panose="020B0603020202020204" pitchFamily="34" charset="0"/>
          </a:endParaRPr>
        </a:p>
        <a:p>
          <a:pPr marL="57150" lvl="1" indent="-57150" algn="l" defTabSz="444500">
            <a:lnSpc>
              <a:spcPct val="90000"/>
            </a:lnSpc>
            <a:spcBef>
              <a:spcPct val="0"/>
            </a:spcBef>
            <a:spcAft>
              <a:spcPct val="15000"/>
            </a:spcAft>
            <a:buChar char="••"/>
          </a:pPr>
          <a:endParaRPr lang="hu-HU" sz="1000" kern="1200" dirty="0">
            <a:latin typeface="Trebuchet MS" panose="020B0603020202020204" pitchFamily="34" charset="0"/>
          </a:endParaRPr>
        </a:p>
        <a:p>
          <a:pPr marL="57150" lvl="1" indent="-57150" algn="l" defTabSz="444500">
            <a:lnSpc>
              <a:spcPct val="90000"/>
            </a:lnSpc>
            <a:spcBef>
              <a:spcPct val="0"/>
            </a:spcBef>
            <a:spcAft>
              <a:spcPct val="15000"/>
            </a:spcAft>
            <a:buChar char="••"/>
          </a:pPr>
          <a:endParaRPr lang="hu-HU" sz="1000" kern="1200" dirty="0">
            <a:latin typeface="Trebuchet MS" panose="020B0603020202020204" pitchFamily="34" charset="0"/>
          </a:endParaRPr>
        </a:p>
      </dsp:txBody>
      <dsp:txXfrm rot="-5400000">
        <a:off x="4009852" y="1274072"/>
        <a:ext cx="7086833" cy="772525"/>
      </dsp:txXfrm>
    </dsp:sp>
    <dsp:sp modelId="{41FAE401-7A67-4920-BB1E-E5779052FA37}">
      <dsp:nvSpPr>
        <dsp:cNvPr id="0" name=""/>
        <dsp:cNvSpPr/>
      </dsp:nvSpPr>
      <dsp:spPr>
        <a:xfrm>
          <a:off x="0" y="1125265"/>
          <a:ext cx="4009852" cy="1070137"/>
        </a:xfrm>
        <a:prstGeom prst="roundRect">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H2-ready regions: Support mechanisms for energy system transition and participation</a:t>
          </a:r>
          <a:endParaRPr lang="hu-HU" sz="2100" kern="1200" dirty="0">
            <a:latin typeface="Trebuchet MS" panose="020B0603020202020204" pitchFamily="34" charset="0"/>
          </a:endParaRPr>
        </a:p>
      </dsp:txBody>
      <dsp:txXfrm>
        <a:off x="52240" y="1177505"/>
        <a:ext cx="3905372" cy="965657"/>
      </dsp:txXfrm>
    </dsp:sp>
    <dsp:sp modelId="{11A14351-B2E3-4608-BD04-0626B0BE6C5F}">
      <dsp:nvSpPr>
        <dsp:cNvPr id="0" name=""/>
        <dsp:cNvSpPr/>
      </dsp:nvSpPr>
      <dsp:spPr>
        <a:xfrm rot="5400000">
          <a:off x="7146110" y="-780334"/>
          <a:ext cx="856109" cy="7128625"/>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b="1" kern="1200" dirty="0" err="1">
              <a:latin typeface="Trebuchet MS" panose="020B0603020202020204" pitchFamily="34" charset="0"/>
            </a:rPr>
            <a:t>Activities</a:t>
          </a:r>
          <a:r>
            <a:rPr lang="de-DE" sz="1000" kern="1200" dirty="0">
              <a:latin typeface="Trebuchet MS" panose="020B0603020202020204" pitchFamily="34" charset="0"/>
            </a:rPr>
            <a:t>: </a:t>
          </a:r>
          <a:r>
            <a:rPr lang="de-DE" sz="1000" kern="1200" dirty="0" err="1">
              <a:latin typeface="Trebuchet MS" panose="020B0603020202020204" pitchFamily="34" charset="0"/>
            </a:rPr>
            <a:t>Developing</a:t>
          </a:r>
          <a:r>
            <a:rPr lang="de-DE" sz="1000" kern="1200" dirty="0">
              <a:latin typeface="Trebuchet MS" panose="020B0603020202020204" pitchFamily="34" charset="0"/>
            </a:rPr>
            <a:t> a transnational H2CE Network; </a:t>
          </a:r>
          <a:r>
            <a:rPr lang="de-DE" sz="1000" kern="1200" dirty="0" err="1">
              <a:latin typeface="Trebuchet MS" panose="020B0603020202020204" pitchFamily="34" charset="0"/>
            </a:rPr>
            <a:t>Uptake</a:t>
          </a:r>
          <a:r>
            <a:rPr lang="de-DE" sz="1000" kern="1200" dirty="0">
              <a:latin typeface="Trebuchet MS" panose="020B0603020202020204" pitchFamily="34" charset="0"/>
            </a:rPr>
            <a:t> of H2CE Solutions and </a:t>
          </a:r>
          <a:r>
            <a:rPr lang="de-DE" sz="1000" kern="1200" dirty="0" err="1">
              <a:latin typeface="Trebuchet MS" panose="020B0603020202020204" pitchFamily="34" charset="0"/>
            </a:rPr>
            <a:t>Collaboration</a:t>
          </a:r>
          <a:r>
            <a:rPr lang="de-DE" sz="1000" kern="1200" dirty="0">
              <a:latin typeface="Trebuchet MS" panose="020B0603020202020204" pitchFamily="34" charset="0"/>
            </a:rPr>
            <a:t> </a:t>
          </a:r>
          <a:r>
            <a:rPr lang="de-DE" sz="1000" kern="1200" dirty="0" err="1">
              <a:latin typeface="Trebuchet MS" panose="020B0603020202020204" pitchFamily="34" charset="0"/>
            </a:rPr>
            <a:t>Platform</a:t>
          </a:r>
          <a:endParaRPr lang="hu-HU" sz="1000" kern="1200" dirty="0">
            <a:latin typeface="Trebuchet MS" panose="020B0603020202020204" pitchFamily="34" charset="0"/>
          </a:endParaRPr>
        </a:p>
        <a:p>
          <a:pPr marL="57150" lvl="1" indent="-57150" algn="l" defTabSz="444500">
            <a:lnSpc>
              <a:spcPct val="90000"/>
            </a:lnSpc>
            <a:spcBef>
              <a:spcPct val="0"/>
            </a:spcBef>
            <a:spcAft>
              <a:spcPct val="15000"/>
            </a:spcAft>
            <a:buChar char="••"/>
          </a:pPr>
          <a:r>
            <a:rPr lang="de-DE" sz="1000" b="1" kern="1200" dirty="0">
              <a:latin typeface="Trebuchet MS" panose="020B0603020202020204" pitchFamily="34" charset="0"/>
            </a:rPr>
            <a:t>Outputs</a:t>
          </a:r>
          <a:r>
            <a:rPr lang="de-DE" sz="1000" kern="1200" dirty="0">
              <a:latin typeface="Trebuchet MS" panose="020B0603020202020204" pitchFamily="34" charset="0"/>
            </a:rPr>
            <a:t>: Transnational H2CE Network (</a:t>
          </a:r>
          <a:r>
            <a:rPr lang="hu-HU" sz="1000" kern="1200" dirty="0">
              <a:latin typeface="Trebuchet MS" panose="020B0603020202020204" pitchFamily="34" charset="0"/>
            </a:rPr>
            <a:t>28 Organisations cooperating across</a:t>
          </a:r>
          <a:r>
            <a:rPr lang="de-DE" sz="1000" kern="1200" dirty="0">
              <a:latin typeface="Trebuchet MS" panose="020B0603020202020204" pitchFamily="34" charset="0"/>
            </a:rPr>
            <a:t> </a:t>
          </a:r>
          <a:r>
            <a:rPr lang="hu-HU" sz="1000" kern="1200" dirty="0">
              <a:latin typeface="Trebuchet MS" panose="020B0603020202020204" pitchFamily="34" charset="0"/>
            </a:rPr>
            <a:t>borders</a:t>
          </a:r>
          <a:r>
            <a:rPr lang="de-DE" sz="1000" kern="1200" dirty="0">
              <a:latin typeface="Trebuchet MS" panose="020B0603020202020204" pitchFamily="34" charset="0"/>
            </a:rPr>
            <a:t>); H2CE Solutions: Handbook </a:t>
          </a:r>
          <a:r>
            <a:rPr lang="de-DE" sz="1000" kern="1200" dirty="0" err="1">
              <a:latin typeface="Trebuchet MS" panose="020B0603020202020204" pitchFamily="34" charset="0"/>
            </a:rPr>
            <a:t>for</a:t>
          </a:r>
          <a:r>
            <a:rPr lang="de-DE" sz="1000" kern="1200" dirty="0">
              <a:latin typeface="Trebuchet MS" panose="020B0603020202020204" pitchFamily="34" charset="0"/>
            </a:rPr>
            <a:t> </a:t>
          </a:r>
          <a:r>
            <a:rPr lang="de-DE" sz="1000" kern="1200" dirty="0" err="1">
              <a:latin typeface="Trebuchet MS" panose="020B0603020202020204" pitchFamily="34" charset="0"/>
            </a:rPr>
            <a:t>strategic-decision</a:t>
          </a:r>
          <a:r>
            <a:rPr lang="de-DE" sz="1000" kern="1200" dirty="0">
              <a:latin typeface="Trebuchet MS" panose="020B0603020202020204" pitchFamily="34" charset="0"/>
            </a:rPr>
            <a:t> </a:t>
          </a:r>
          <a:r>
            <a:rPr lang="de-DE" sz="1000" kern="1200" dirty="0" err="1">
              <a:latin typeface="Trebuchet MS" panose="020B0603020202020204" pitchFamily="34" charset="0"/>
            </a:rPr>
            <a:t>making</a:t>
          </a:r>
          <a:r>
            <a:rPr lang="de-DE" sz="1000" kern="1200" dirty="0">
              <a:latin typeface="Trebuchet MS" panose="020B0603020202020204" pitchFamily="34" charset="0"/>
            </a:rPr>
            <a:t>; Regional Competence </a:t>
          </a:r>
          <a:r>
            <a:rPr lang="de-DE" sz="1000" kern="1200" dirty="0" err="1">
              <a:latin typeface="Trebuchet MS" panose="020B0603020202020204" pitchFamily="34" charset="0"/>
            </a:rPr>
            <a:t>Centres</a:t>
          </a:r>
          <a:r>
            <a:rPr lang="de-DE" sz="1000" kern="1200" dirty="0">
              <a:latin typeface="Trebuchet MS" panose="020B0603020202020204" pitchFamily="34" charset="0"/>
            </a:rPr>
            <a:t> – </a:t>
          </a:r>
          <a:r>
            <a:rPr lang="de-DE" sz="1000" kern="1200" dirty="0" err="1">
              <a:latin typeface="Trebuchet MS" panose="020B0603020202020204" pitchFamily="34" charset="0"/>
            </a:rPr>
            <a:t>both</a:t>
          </a:r>
          <a:r>
            <a:rPr lang="de-DE" sz="1000" kern="1200" dirty="0">
              <a:latin typeface="Trebuchet MS" panose="020B0603020202020204" pitchFamily="34" charset="0"/>
            </a:rPr>
            <a:t> </a:t>
          </a:r>
          <a:r>
            <a:rPr lang="de-DE" sz="1000" kern="1200" dirty="0" err="1">
              <a:latin typeface="Trebuchet MS" panose="020B0603020202020204" pitchFamily="34" charset="0"/>
            </a:rPr>
            <a:t>integrated</a:t>
          </a:r>
          <a:r>
            <a:rPr lang="de-DE" sz="1000" kern="1200" dirty="0">
              <a:latin typeface="Trebuchet MS" panose="020B0603020202020204" pitchFamily="34" charset="0"/>
            </a:rPr>
            <a:t> in </a:t>
          </a:r>
          <a:r>
            <a:rPr lang="de-DE" sz="1000" kern="1200" dirty="0" err="1">
              <a:latin typeface="Trebuchet MS" panose="020B0603020202020204" pitchFamily="34" charset="0"/>
            </a:rPr>
            <a:t>the</a:t>
          </a:r>
          <a:r>
            <a:rPr lang="de-DE" sz="1000" kern="1200" dirty="0">
              <a:latin typeface="Trebuchet MS" panose="020B0603020202020204" pitchFamily="34" charset="0"/>
            </a:rPr>
            <a:t> </a:t>
          </a:r>
          <a:r>
            <a:rPr lang="de-DE" sz="1000" kern="1200" dirty="0" err="1">
              <a:latin typeface="Trebuchet MS" panose="020B0603020202020204" pitchFamily="34" charset="0"/>
            </a:rPr>
            <a:t>Collaboration</a:t>
          </a:r>
          <a:r>
            <a:rPr lang="de-DE" sz="1000" kern="1200" dirty="0">
              <a:latin typeface="Trebuchet MS" panose="020B0603020202020204" pitchFamily="34" charset="0"/>
            </a:rPr>
            <a:t> </a:t>
          </a:r>
          <a:r>
            <a:rPr lang="de-DE" sz="1000" kern="1200" dirty="0" err="1">
              <a:latin typeface="Trebuchet MS" panose="020B0603020202020204" pitchFamily="34" charset="0"/>
            </a:rPr>
            <a:t>Platform</a:t>
          </a:r>
          <a:endParaRPr lang="hu-HU" sz="1000" kern="1200" dirty="0">
            <a:latin typeface="Trebuchet MS" panose="020B0603020202020204" pitchFamily="34" charset="0"/>
          </a:endParaRPr>
        </a:p>
      </dsp:txBody>
      <dsp:txXfrm rot="-5400000">
        <a:off x="4009852" y="2397716"/>
        <a:ext cx="7086833" cy="772525"/>
      </dsp:txXfrm>
    </dsp:sp>
    <dsp:sp modelId="{AD17A06C-9661-4370-8E46-A7ED4EE6E649}">
      <dsp:nvSpPr>
        <dsp:cNvPr id="0" name=""/>
        <dsp:cNvSpPr/>
      </dsp:nvSpPr>
      <dsp:spPr>
        <a:xfrm>
          <a:off x="0" y="2248909"/>
          <a:ext cx="4009852" cy="1070137"/>
        </a:xfrm>
        <a:prstGeom prst="roundRec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Developing Central Europe Hydrogen network and Collaboration Platform</a:t>
          </a:r>
          <a:endParaRPr lang="hu-HU" sz="2100" kern="1200" dirty="0">
            <a:latin typeface="Trebuchet MS" panose="020B0603020202020204" pitchFamily="34" charset="0"/>
          </a:endParaRPr>
        </a:p>
      </dsp:txBody>
      <dsp:txXfrm>
        <a:off x="52240" y="2301149"/>
        <a:ext cx="3905372" cy="9656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35E4D-A9C6-4F89-B8F1-CE8F9363A33E}" type="datetimeFigureOut">
              <a:rPr lang="hu-HU" smtClean="0"/>
              <a:t>2026. 03. 27.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FC404-6E99-47B9-A626-43410D46102D}" type="slidenum">
              <a:rPr lang="hu-HU" smtClean="0"/>
              <a:t>‹#›</a:t>
            </a:fld>
            <a:endParaRPr lang="hu-HU"/>
          </a:p>
        </p:txBody>
      </p:sp>
    </p:spTree>
    <p:extLst>
      <p:ext uri="{BB962C8B-B14F-4D97-AF65-F5344CB8AC3E}">
        <p14:creationId xmlns:p14="http://schemas.microsoft.com/office/powerpoint/2010/main" val="333688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804e9800b4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804e9800b4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x-none" sz="1800" kern="100" dirty="0">
                <a:effectLst/>
                <a:latin typeface="Aptos" panose="020B0004020202020204" pitchFamily="34" charset="0"/>
                <a:ea typeface="Aptos" panose="020B0004020202020204" pitchFamily="34" charset="0"/>
                <a:cs typeface="Times New Roman" panose="02020603050405020304" pitchFamily="18" charset="0"/>
              </a:rPr>
              <a:t>The chart reveals that cost is the predominant factor influencing the adoption of hydrogen technology, followed by regulatory issues and availability. These top three factors highlight the practical and logistical concerns businesses face when considering new technology.</a:t>
            </a:r>
          </a:p>
          <a:p>
            <a:pPr algn="just"/>
            <a:r>
              <a:rPr lang="x-none"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r>
              <a:rPr lang="x-none" sz="1800" kern="100" dirty="0">
                <a:effectLst/>
                <a:latin typeface="Aptos" panose="020B0004020202020204" pitchFamily="34" charset="0"/>
                <a:ea typeface="Aptos" panose="020B0004020202020204" pitchFamily="34" charset="0"/>
                <a:cs typeface="Times New Roman" panose="02020603050405020304" pitchFamily="18" charset="0"/>
              </a:rPr>
              <a:t>While other factors like infrastructure availability, dependencies on other factors, ecology, education, and specific industry cooperation are mentioned, they play a much smaller role. This suggests that addressing cost and regulatory challenges, along with ensuring the availability of hydrogen, could significantly boost the adoption of hydrogen technology.</a:t>
            </a:r>
          </a:p>
          <a:p>
            <a:endParaRPr lang="x-non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0858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31FC404-6E99-47B9-A626-43410D46102D}" type="slidenum">
              <a:rPr lang="hu-HU" smtClean="0"/>
              <a:t>13</a:t>
            </a:fld>
            <a:endParaRPr lang="hu-HU"/>
          </a:p>
        </p:txBody>
      </p:sp>
    </p:spTree>
    <p:extLst>
      <p:ext uri="{BB962C8B-B14F-4D97-AF65-F5344CB8AC3E}">
        <p14:creationId xmlns:p14="http://schemas.microsoft.com/office/powerpoint/2010/main" val="3736633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AAF14-3B9B-43BA-115E-2B863C8F70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8D06B6-4165-4866-1DE1-D465B83542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BD5044-A79C-C519-9FD0-58211E908DE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1E1FE34-C71C-1C0F-2AF0-845926BABBC8}"/>
              </a:ext>
            </a:extLst>
          </p:cNvPr>
          <p:cNvSpPr>
            <a:spLocks noGrp="1"/>
          </p:cNvSpPr>
          <p:nvPr>
            <p:ph type="sldNum" sz="quarter" idx="5"/>
          </p:nvPr>
        </p:nvSpPr>
        <p:spPr/>
        <p:txBody>
          <a:bodyPr/>
          <a:lstStyle/>
          <a:p>
            <a:fld id="{F31FC404-6E99-47B9-A626-43410D46102D}" type="slidenum">
              <a:rPr lang="hu-HU" smtClean="0"/>
              <a:t>14</a:t>
            </a:fld>
            <a:endParaRPr lang="hu-HU"/>
          </a:p>
        </p:txBody>
      </p:sp>
    </p:spTree>
    <p:extLst>
      <p:ext uri="{BB962C8B-B14F-4D97-AF65-F5344CB8AC3E}">
        <p14:creationId xmlns:p14="http://schemas.microsoft.com/office/powerpoint/2010/main" val="332718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31FC404-6E99-47B9-A626-43410D46102D}" type="slidenum">
              <a:rPr lang="hu-HU" smtClean="0"/>
              <a:t>27</a:t>
            </a:fld>
            <a:endParaRPr lang="hu-HU"/>
          </a:p>
        </p:txBody>
      </p:sp>
    </p:spTree>
    <p:extLst>
      <p:ext uri="{BB962C8B-B14F-4D97-AF65-F5344CB8AC3E}">
        <p14:creationId xmlns:p14="http://schemas.microsoft.com/office/powerpoint/2010/main" val="263747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a:t>Kliknutím lze upravit styl.</a:t>
            </a:r>
            <a:endParaRPr lang="sk-SK"/>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sk-SK"/>
          </a:p>
        </p:txBody>
      </p:sp>
      <p:sp>
        <p:nvSpPr>
          <p:cNvPr id="4" name="Zástupný symbol pro datum 3"/>
          <p:cNvSpPr>
            <a:spLocks noGrp="1"/>
          </p:cNvSpPr>
          <p:nvPr>
            <p:ph type="dt" sz="half" idx="10"/>
          </p:nvPr>
        </p:nvSpPr>
        <p:spPr/>
        <p:txBody>
          <a:body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11"/>
          </p:nvPr>
        </p:nvSpPr>
        <p:spPr/>
        <p:txBody>
          <a:bodyPr/>
          <a:lstStyle/>
          <a:p>
            <a:endParaRPr lang="hu-HU"/>
          </a:p>
        </p:txBody>
      </p:sp>
      <p:sp>
        <p:nvSpPr>
          <p:cNvPr id="6" name="Zástupný symbol pro číslo snímku 5"/>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376370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sk-SK"/>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11"/>
          </p:nvPr>
        </p:nvSpPr>
        <p:spPr/>
        <p:txBody>
          <a:bodyPr/>
          <a:lstStyle/>
          <a:p>
            <a:endParaRPr lang="hu-HU"/>
          </a:p>
        </p:txBody>
      </p:sp>
      <p:sp>
        <p:nvSpPr>
          <p:cNvPr id="6" name="Zástupný symbol pro číslo snímku 5"/>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366476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11785600" y="274641"/>
            <a:ext cx="3657600" cy="5851525"/>
          </a:xfrm>
        </p:spPr>
        <p:txBody>
          <a:bodyPr vert="eaVert"/>
          <a:lstStyle/>
          <a:p>
            <a:r>
              <a:rPr lang="cs-CZ"/>
              <a:t>Kliknutím lze upravit styl.</a:t>
            </a:r>
            <a:endParaRPr lang="sk-SK"/>
          </a:p>
        </p:txBody>
      </p:sp>
      <p:sp>
        <p:nvSpPr>
          <p:cNvPr id="3" name="Zástupný symbol pro svislý text 2"/>
          <p:cNvSpPr>
            <a:spLocks noGrp="1"/>
          </p:cNvSpPr>
          <p:nvPr>
            <p:ph type="body" orient="vert" idx="1"/>
          </p:nvPr>
        </p:nvSpPr>
        <p:spPr>
          <a:xfrm>
            <a:off x="812800" y="274641"/>
            <a:ext cx="107696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11"/>
          </p:nvPr>
        </p:nvSpPr>
        <p:spPr/>
        <p:txBody>
          <a:bodyPr/>
          <a:lstStyle/>
          <a:p>
            <a:endParaRPr lang="hu-HU"/>
          </a:p>
        </p:txBody>
      </p:sp>
      <p:sp>
        <p:nvSpPr>
          <p:cNvPr id="6" name="Zástupný symbol pro číslo snímku 5"/>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111878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 Text / no subline">
    <p:spTree>
      <p:nvGrpSpPr>
        <p:cNvPr id="1" name=""/>
        <p:cNvGrpSpPr/>
        <p:nvPr/>
      </p:nvGrpSpPr>
      <p:grpSpPr>
        <a:xfrm>
          <a:off x="0" y="0"/>
          <a:ext cx="0" cy="0"/>
          <a:chOff x="0" y="0"/>
          <a:chExt cx="0" cy="0"/>
        </a:xfrm>
      </p:grpSpPr>
      <p:sp>
        <p:nvSpPr>
          <p:cNvPr id="12" name="Titelplatzhalter 3"/>
          <p:cNvSpPr>
            <a:spLocks noGrp="1"/>
          </p:cNvSpPr>
          <p:nvPr>
            <p:ph type="title"/>
          </p:nvPr>
        </p:nvSpPr>
        <p:spPr>
          <a:xfrm>
            <a:off x="-6349" y="233893"/>
            <a:ext cx="8810108" cy="686007"/>
          </a:xfrm>
          <a:prstGeom prst="rect">
            <a:avLst/>
          </a:prstGeom>
        </p:spPr>
        <p:txBody>
          <a:bodyPr vert="horz" lIns="91440" tIns="45720" rIns="91440" bIns="45720" rtlCol="0" anchor="ctr">
            <a:normAutofit/>
          </a:bodyPr>
          <a:lstStyle>
            <a:lvl1pPr>
              <a:defRPr>
                <a:solidFill>
                  <a:schemeClr val="tx1"/>
                </a:solidFill>
              </a:defRPr>
            </a:lvl1pPr>
          </a:lstStyle>
          <a:p>
            <a:r>
              <a:rPr lang="en-GB" noProof="0"/>
              <a:t>Titelmasterformat</a:t>
            </a:r>
          </a:p>
        </p:txBody>
      </p:sp>
      <p:sp>
        <p:nvSpPr>
          <p:cNvPr id="3" name="Textplatzhalter 2"/>
          <p:cNvSpPr>
            <a:spLocks noGrp="1"/>
          </p:cNvSpPr>
          <p:nvPr>
            <p:ph type="body" sz="quarter" idx="10"/>
          </p:nvPr>
        </p:nvSpPr>
        <p:spPr>
          <a:xfrm>
            <a:off x="395819" y="1307805"/>
            <a:ext cx="11417299" cy="4167963"/>
          </a:xfrm>
        </p:spPr>
        <p:txBody>
          <a:bodyPr wrap="square" lIns="0" tIns="0" rIns="0" bIns="0">
            <a:noAutofit/>
          </a:bodyPr>
          <a:lstStyle>
            <a:lvl1pPr marL="0" indent="0">
              <a:buFontTx/>
              <a:buNone/>
              <a:defRPr sz="2933">
                <a:solidFill>
                  <a:schemeClr val="tx1"/>
                </a:solidFill>
              </a:defRPr>
            </a:lvl1pPr>
          </a:lstStyle>
          <a:p>
            <a:pPr lvl="0"/>
            <a:r>
              <a:rPr lang="en-GB" noProof="0" dirty="0"/>
              <a:t>Text</a:t>
            </a:r>
          </a:p>
        </p:txBody>
      </p:sp>
    </p:spTree>
    <p:extLst>
      <p:ext uri="{BB962C8B-B14F-4D97-AF65-F5344CB8AC3E}">
        <p14:creationId xmlns:p14="http://schemas.microsoft.com/office/powerpoint/2010/main" val="180571888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p:nvPr>
        </p:nvSpPr>
        <p:spPr>
          <a:xfrm>
            <a:off x="-6348" y="233893"/>
            <a:ext cx="8795931" cy="686007"/>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err="1"/>
              <a:t>Titelmasterformat</a:t>
            </a:r>
            <a:endParaRPr lang="en-GB" noProof="0" dirty="0"/>
          </a:p>
        </p:txBody>
      </p:sp>
      <p:sp>
        <p:nvSpPr>
          <p:cNvPr id="3" name="Textplatzhalter 2"/>
          <p:cNvSpPr>
            <a:spLocks noGrp="1"/>
          </p:cNvSpPr>
          <p:nvPr>
            <p:ph type="body" sz="quarter" idx="10"/>
          </p:nvPr>
        </p:nvSpPr>
        <p:spPr>
          <a:xfrm>
            <a:off x="395819" y="2264735"/>
            <a:ext cx="11417299" cy="3211032"/>
          </a:xfrm>
        </p:spPr>
        <p:txBody>
          <a:bodyPr wrap="square" lIns="0" tIns="0" rIns="0" bIns="0">
            <a:noAutofit/>
          </a:bodyPr>
          <a:lstStyle>
            <a:lvl1pPr marL="0" indent="0">
              <a:buFontTx/>
              <a:buNone/>
              <a:defRPr sz="2933">
                <a:solidFill>
                  <a:schemeClr val="tx1"/>
                </a:solidFill>
              </a:defRPr>
            </a:lvl1pPr>
          </a:lstStyle>
          <a:p>
            <a:pPr lvl="0"/>
            <a:r>
              <a:rPr lang="en-GB" noProof="0" dirty="0"/>
              <a:t>Text</a:t>
            </a:r>
          </a:p>
        </p:txBody>
      </p:sp>
      <p:sp>
        <p:nvSpPr>
          <p:cNvPr id="4" name="Textplatzhalter 2"/>
          <p:cNvSpPr>
            <a:spLocks noGrp="1"/>
          </p:cNvSpPr>
          <p:nvPr>
            <p:ph type="body" sz="quarter" idx="13" hasCustomPrompt="1"/>
          </p:nvPr>
        </p:nvSpPr>
        <p:spPr>
          <a:xfrm>
            <a:off x="395819" y="1335218"/>
            <a:ext cx="11417300" cy="750724"/>
          </a:xfrm>
        </p:spPr>
        <p:txBody>
          <a:bodyPr wrap="square" lIns="0" tIns="0" rIns="0" bIns="0">
            <a:noAutofit/>
          </a:bodyPr>
          <a:lstStyle>
            <a:lvl1pPr marL="0" indent="0">
              <a:lnSpc>
                <a:spcPts val="3333"/>
              </a:lnSpc>
              <a:buFontTx/>
              <a:buNone/>
              <a:defRPr sz="3733">
                <a:solidFill>
                  <a:schemeClr val="accent4"/>
                </a:solidFill>
              </a:defRPr>
            </a:lvl1pPr>
          </a:lstStyle>
          <a:p>
            <a:pPr lvl="0"/>
            <a:r>
              <a:rPr lang="en-GB" noProof="0" dirty="0"/>
              <a:t>Headlines</a:t>
            </a:r>
          </a:p>
        </p:txBody>
      </p:sp>
    </p:spTree>
    <p:extLst>
      <p:ext uri="{BB962C8B-B14F-4D97-AF65-F5344CB8AC3E}">
        <p14:creationId xmlns:p14="http://schemas.microsoft.com/office/powerpoint/2010/main" val="64192965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lumns of text">
  <p:cSld name="Four columns of text">
    <p:spTree>
      <p:nvGrpSpPr>
        <p:cNvPr id="1" name="Shape 665"/>
        <p:cNvGrpSpPr/>
        <p:nvPr/>
      </p:nvGrpSpPr>
      <p:grpSpPr>
        <a:xfrm>
          <a:off x="0" y="0"/>
          <a:ext cx="0" cy="0"/>
          <a:chOff x="0" y="0"/>
          <a:chExt cx="0" cy="0"/>
        </a:xfrm>
      </p:grpSpPr>
      <p:sp>
        <p:nvSpPr>
          <p:cNvPr id="666" name="Google Shape;666;p15"/>
          <p:cNvSpPr txBox="1">
            <a:spLocks noGrp="1"/>
          </p:cNvSpPr>
          <p:nvPr>
            <p:ph type="title"/>
          </p:nvPr>
        </p:nvSpPr>
        <p:spPr>
          <a:xfrm>
            <a:off x="2091700" y="589800"/>
            <a:ext cx="8008400" cy="7944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7" name="Google Shape;667;p15"/>
          <p:cNvSpPr txBox="1">
            <a:spLocks noGrp="1"/>
          </p:cNvSpPr>
          <p:nvPr>
            <p:ph type="subTitle" idx="1"/>
          </p:nvPr>
        </p:nvSpPr>
        <p:spPr>
          <a:xfrm>
            <a:off x="2279904" y="2060448"/>
            <a:ext cx="2593600" cy="500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68" name="Google Shape;668;p15"/>
          <p:cNvSpPr txBox="1">
            <a:spLocks noGrp="1"/>
          </p:cNvSpPr>
          <p:nvPr>
            <p:ph type="subTitle" idx="2"/>
          </p:nvPr>
        </p:nvSpPr>
        <p:spPr>
          <a:xfrm>
            <a:off x="2279904" y="2584704"/>
            <a:ext cx="2593600" cy="1012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69" name="Google Shape;669;p15"/>
          <p:cNvSpPr txBox="1">
            <a:spLocks noGrp="1"/>
          </p:cNvSpPr>
          <p:nvPr>
            <p:ph type="subTitle" idx="3"/>
          </p:nvPr>
        </p:nvSpPr>
        <p:spPr>
          <a:xfrm>
            <a:off x="7290816" y="2060448"/>
            <a:ext cx="2596800" cy="500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0" name="Google Shape;670;p15"/>
          <p:cNvSpPr txBox="1">
            <a:spLocks noGrp="1"/>
          </p:cNvSpPr>
          <p:nvPr>
            <p:ph type="subTitle" idx="4"/>
          </p:nvPr>
        </p:nvSpPr>
        <p:spPr>
          <a:xfrm>
            <a:off x="7290816" y="2584704"/>
            <a:ext cx="2596800" cy="1012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71" name="Google Shape;671;p15"/>
          <p:cNvSpPr txBox="1">
            <a:spLocks noGrp="1"/>
          </p:cNvSpPr>
          <p:nvPr>
            <p:ph type="subTitle" idx="5"/>
          </p:nvPr>
        </p:nvSpPr>
        <p:spPr>
          <a:xfrm>
            <a:off x="3767328" y="4267200"/>
            <a:ext cx="2593600" cy="500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2" name="Google Shape;672;p15"/>
          <p:cNvSpPr txBox="1">
            <a:spLocks noGrp="1"/>
          </p:cNvSpPr>
          <p:nvPr>
            <p:ph type="subTitle" idx="6"/>
          </p:nvPr>
        </p:nvSpPr>
        <p:spPr>
          <a:xfrm>
            <a:off x="3767328" y="4791456"/>
            <a:ext cx="2593600" cy="1012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73" name="Google Shape;673;p15"/>
          <p:cNvSpPr txBox="1">
            <a:spLocks noGrp="1"/>
          </p:cNvSpPr>
          <p:nvPr>
            <p:ph type="subTitle" idx="7"/>
          </p:nvPr>
        </p:nvSpPr>
        <p:spPr>
          <a:xfrm>
            <a:off x="8619744" y="4267200"/>
            <a:ext cx="2658000" cy="500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9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4" name="Google Shape;674;p15"/>
          <p:cNvSpPr txBox="1">
            <a:spLocks noGrp="1"/>
          </p:cNvSpPr>
          <p:nvPr>
            <p:ph type="subTitle" idx="8"/>
          </p:nvPr>
        </p:nvSpPr>
        <p:spPr>
          <a:xfrm>
            <a:off x="8619744" y="4791456"/>
            <a:ext cx="2658000" cy="1012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pic>
        <p:nvPicPr>
          <p:cNvPr id="3" name="Picture 2" descr="A green and blue flag with a yellow star&#10;&#10;Description automatically generated">
            <a:extLst>
              <a:ext uri="{FF2B5EF4-FFF2-40B4-BE49-F238E27FC236}">
                <a16:creationId xmlns:a16="http://schemas.microsoft.com/office/drawing/2014/main" id="{5F011AF3-D303-FAFB-570D-0892681674D1}"/>
              </a:ext>
            </a:extLst>
          </p:cNvPr>
          <p:cNvPicPr>
            <a:picLocks noChangeAspect="1"/>
          </p:cNvPicPr>
          <p:nvPr userDrawn="1"/>
        </p:nvPicPr>
        <p:blipFill>
          <a:blip r:embed="rId2"/>
          <a:stretch>
            <a:fillRect/>
          </a:stretch>
        </p:blipFill>
        <p:spPr>
          <a:xfrm>
            <a:off x="1" y="25600"/>
            <a:ext cx="2665500" cy="1133261"/>
          </a:xfrm>
          <a:prstGeom prst="rect">
            <a:avLst/>
          </a:prstGeom>
        </p:spPr>
      </p:pic>
    </p:spTree>
    <p:extLst>
      <p:ext uri="{BB962C8B-B14F-4D97-AF65-F5344CB8AC3E}">
        <p14:creationId xmlns:p14="http://schemas.microsoft.com/office/powerpoint/2010/main" val="4061228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42325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sk-SK"/>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11"/>
          </p:nvPr>
        </p:nvSpPr>
        <p:spPr/>
        <p:txBody>
          <a:bodyPr/>
          <a:lstStyle/>
          <a:p>
            <a:endParaRPr lang="hu-HU"/>
          </a:p>
        </p:txBody>
      </p:sp>
      <p:sp>
        <p:nvSpPr>
          <p:cNvPr id="6" name="Zástupný symbol pro číslo snímku 5"/>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414365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3"/>
            <a:ext cx="10363200" cy="1362075"/>
          </a:xfrm>
        </p:spPr>
        <p:txBody>
          <a:bodyPr anchor="t"/>
          <a:lstStyle>
            <a:lvl1pPr algn="l">
              <a:defRPr sz="4000" b="1" cap="all"/>
            </a:lvl1pPr>
          </a:lstStyle>
          <a:p>
            <a:r>
              <a:rPr lang="cs-CZ"/>
              <a:t>Kliknutím lze upravit styl.</a:t>
            </a:r>
            <a:endParaRPr lang="sk-SK"/>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11"/>
          </p:nvPr>
        </p:nvSpPr>
        <p:spPr/>
        <p:txBody>
          <a:bodyPr/>
          <a:lstStyle/>
          <a:p>
            <a:endParaRPr lang="hu-HU"/>
          </a:p>
        </p:txBody>
      </p:sp>
      <p:sp>
        <p:nvSpPr>
          <p:cNvPr id="6" name="Zástupný symbol pro číslo snímku 5"/>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281182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sk-SK"/>
          </a:p>
        </p:txBody>
      </p:sp>
      <p:sp>
        <p:nvSpPr>
          <p:cNvPr id="3" name="Zástupný symbol pro obsah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obsah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datum 4"/>
          <p:cNvSpPr>
            <a:spLocks noGrp="1"/>
          </p:cNvSpPr>
          <p:nvPr>
            <p:ph type="dt" sz="half" idx="10"/>
          </p:nvPr>
        </p:nvSpPr>
        <p:spPr/>
        <p:txBody>
          <a:bodyPr/>
          <a:lstStyle/>
          <a:p>
            <a:fld id="{61B4C477-FDC9-4F75-A2F3-E45739B1321A}" type="datetimeFigureOut">
              <a:rPr lang="hu-HU" smtClean="0"/>
              <a:t>2026. 03. 27.</a:t>
            </a:fld>
            <a:endParaRPr lang="hu-HU"/>
          </a:p>
        </p:txBody>
      </p:sp>
      <p:sp>
        <p:nvSpPr>
          <p:cNvPr id="6" name="Zástupný symbol pro zápatí 5"/>
          <p:cNvSpPr>
            <a:spLocks noGrp="1"/>
          </p:cNvSpPr>
          <p:nvPr>
            <p:ph type="ftr" sz="quarter" idx="11"/>
          </p:nvPr>
        </p:nvSpPr>
        <p:spPr/>
        <p:txBody>
          <a:bodyPr/>
          <a:lstStyle/>
          <a:p>
            <a:endParaRPr lang="hu-HU"/>
          </a:p>
        </p:txBody>
      </p:sp>
      <p:sp>
        <p:nvSpPr>
          <p:cNvPr id="7" name="Zástupný symbol pro číslo snímku 6"/>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73183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endParaRPr lang="sk-SK"/>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tex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7" name="Zástupný symbol pro datum 6"/>
          <p:cNvSpPr>
            <a:spLocks noGrp="1"/>
          </p:cNvSpPr>
          <p:nvPr>
            <p:ph type="dt" sz="half" idx="10"/>
          </p:nvPr>
        </p:nvSpPr>
        <p:spPr/>
        <p:txBody>
          <a:bodyPr/>
          <a:lstStyle/>
          <a:p>
            <a:fld id="{61B4C477-FDC9-4F75-A2F3-E45739B1321A}" type="datetimeFigureOut">
              <a:rPr lang="hu-HU" smtClean="0"/>
              <a:t>2026. 03. 27.</a:t>
            </a:fld>
            <a:endParaRPr lang="hu-HU"/>
          </a:p>
        </p:txBody>
      </p:sp>
      <p:sp>
        <p:nvSpPr>
          <p:cNvPr id="8" name="Zástupný symbol pro zápatí 7"/>
          <p:cNvSpPr>
            <a:spLocks noGrp="1"/>
          </p:cNvSpPr>
          <p:nvPr>
            <p:ph type="ftr" sz="quarter" idx="11"/>
          </p:nvPr>
        </p:nvSpPr>
        <p:spPr/>
        <p:txBody>
          <a:bodyPr/>
          <a:lstStyle/>
          <a:p>
            <a:endParaRPr lang="hu-HU"/>
          </a:p>
        </p:txBody>
      </p:sp>
      <p:sp>
        <p:nvSpPr>
          <p:cNvPr id="9" name="Zástupný symbol pro číslo snímku 8"/>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38565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sk-SK"/>
          </a:p>
        </p:txBody>
      </p:sp>
      <p:sp>
        <p:nvSpPr>
          <p:cNvPr id="3" name="Zástupný symbol pro datum 2"/>
          <p:cNvSpPr>
            <a:spLocks noGrp="1"/>
          </p:cNvSpPr>
          <p:nvPr>
            <p:ph type="dt" sz="half" idx="10"/>
          </p:nvPr>
        </p:nvSpPr>
        <p:spPr/>
        <p:txBody>
          <a:bodyPr/>
          <a:lstStyle/>
          <a:p>
            <a:fld id="{61B4C477-FDC9-4F75-A2F3-E45739B1321A}" type="datetimeFigureOut">
              <a:rPr lang="hu-HU" smtClean="0"/>
              <a:t>2026. 03. 27.</a:t>
            </a:fld>
            <a:endParaRPr lang="hu-HU"/>
          </a:p>
        </p:txBody>
      </p:sp>
      <p:sp>
        <p:nvSpPr>
          <p:cNvPr id="4" name="Zástupný symbol pro zápatí 3"/>
          <p:cNvSpPr>
            <a:spLocks noGrp="1"/>
          </p:cNvSpPr>
          <p:nvPr>
            <p:ph type="ftr" sz="quarter" idx="11"/>
          </p:nvPr>
        </p:nvSpPr>
        <p:spPr/>
        <p:txBody>
          <a:bodyPr/>
          <a:lstStyle/>
          <a:p>
            <a:endParaRPr lang="hu-HU"/>
          </a:p>
        </p:txBody>
      </p:sp>
      <p:sp>
        <p:nvSpPr>
          <p:cNvPr id="5" name="Zástupný symbol pro číslo snímku 4"/>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39615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1B4C477-FDC9-4F75-A2F3-E45739B1321A}" type="datetimeFigureOut">
              <a:rPr lang="hu-HU" smtClean="0"/>
              <a:t>2026. 03. 27.</a:t>
            </a:fld>
            <a:endParaRPr lang="hu-HU"/>
          </a:p>
        </p:txBody>
      </p:sp>
      <p:sp>
        <p:nvSpPr>
          <p:cNvPr id="3" name="Zástupný symbol pro zápatí 2"/>
          <p:cNvSpPr>
            <a:spLocks noGrp="1"/>
          </p:cNvSpPr>
          <p:nvPr>
            <p:ph type="ftr" sz="quarter" idx="11"/>
          </p:nvPr>
        </p:nvSpPr>
        <p:spPr/>
        <p:txBody>
          <a:bodyPr/>
          <a:lstStyle/>
          <a:p>
            <a:endParaRPr lang="hu-HU"/>
          </a:p>
        </p:txBody>
      </p:sp>
      <p:sp>
        <p:nvSpPr>
          <p:cNvPr id="4" name="Zástupný symbol pro číslo snímku 3"/>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154872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2" y="273050"/>
            <a:ext cx="4011084" cy="1162050"/>
          </a:xfrm>
        </p:spPr>
        <p:txBody>
          <a:bodyPr anchor="b"/>
          <a:lstStyle>
            <a:lvl1pPr algn="l">
              <a:defRPr sz="2000" b="1"/>
            </a:lvl1pPr>
          </a:lstStyle>
          <a:p>
            <a:r>
              <a:rPr lang="cs-CZ"/>
              <a:t>Kliknutím lze upravit styl.</a:t>
            </a:r>
            <a:endParaRPr lang="sk-SK"/>
          </a:p>
        </p:txBody>
      </p:sp>
      <p:sp>
        <p:nvSpPr>
          <p:cNvPr id="3" name="Zástupný symbol pro obsah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tex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1B4C477-FDC9-4F75-A2F3-E45739B1321A}" type="datetimeFigureOut">
              <a:rPr lang="hu-HU" smtClean="0"/>
              <a:t>2026. 03. 27.</a:t>
            </a:fld>
            <a:endParaRPr lang="hu-HU"/>
          </a:p>
        </p:txBody>
      </p:sp>
      <p:sp>
        <p:nvSpPr>
          <p:cNvPr id="6" name="Zástupný symbol pro zápatí 5"/>
          <p:cNvSpPr>
            <a:spLocks noGrp="1"/>
          </p:cNvSpPr>
          <p:nvPr>
            <p:ph type="ftr" sz="quarter" idx="11"/>
          </p:nvPr>
        </p:nvSpPr>
        <p:spPr/>
        <p:txBody>
          <a:bodyPr/>
          <a:lstStyle/>
          <a:p>
            <a:endParaRPr lang="hu-HU"/>
          </a:p>
        </p:txBody>
      </p:sp>
      <p:sp>
        <p:nvSpPr>
          <p:cNvPr id="7" name="Zástupný symbol pro číslo snímku 6"/>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879109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endParaRPr lang="sk-SK"/>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1B4C477-FDC9-4F75-A2F3-E45739B1321A}" type="datetimeFigureOut">
              <a:rPr lang="hu-HU" smtClean="0"/>
              <a:t>2026. 03. 27.</a:t>
            </a:fld>
            <a:endParaRPr lang="hu-HU"/>
          </a:p>
        </p:txBody>
      </p:sp>
      <p:sp>
        <p:nvSpPr>
          <p:cNvPr id="6" name="Zástupný symbol pro zápatí 5"/>
          <p:cNvSpPr>
            <a:spLocks noGrp="1"/>
          </p:cNvSpPr>
          <p:nvPr>
            <p:ph type="ftr" sz="quarter" idx="11"/>
          </p:nvPr>
        </p:nvSpPr>
        <p:spPr/>
        <p:txBody>
          <a:bodyPr/>
          <a:lstStyle/>
          <a:p>
            <a:endParaRPr lang="hu-HU"/>
          </a:p>
        </p:txBody>
      </p:sp>
      <p:sp>
        <p:nvSpPr>
          <p:cNvPr id="7" name="Zástupný symbol pro číslo snímku 6"/>
          <p:cNvSpPr>
            <a:spLocks noGrp="1"/>
          </p:cNvSpPr>
          <p:nvPr>
            <p:ph type="sldNum" sz="quarter" idx="12"/>
          </p:nvPr>
        </p:nvSpPr>
        <p:spPr/>
        <p:txBody>
          <a:bodyPr/>
          <a:lstStyle/>
          <a:p>
            <a:fld id="{CCA11FA0-EB5B-49AA-B7F2-323EC0AC5C8F}" type="slidenum">
              <a:rPr lang="hu-HU" smtClean="0"/>
              <a:t>‹#›</a:t>
            </a:fld>
            <a:endParaRPr lang="hu-HU"/>
          </a:p>
        </p:txBody>
      </p:sp>
    </p:spTree>
    <p:extLst>
      <p:ext uri="{BB962C8B-B14F-4D97-AF65-F5344CB8AC3E}">
        <p14:creationId xmlns:p14="http://schemas.microsoft.com/office/powerpoint/2010/main" val="239143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endParaRPr lang="sk-SK"/>
          </a:p>
        </p:txBody>
      </p:sp>
      <p:sp>
        <p:nvSpPr>
          <p:cNvPr id="3" name="Zástupný symbol pro tex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4C477-FDC9-4F75-A2F3-E45739B1321A}" type="datetimeFigureOut">
              <a:rPr lang="hu-HU" smtClean="0"/>
              <a:t>2026. 03. 27.</a:t>
            </a:fld>
            <a:endParaRPr lang="hu-HU"/>
          </a:p>
        </p:txBody>
      </p:sp>
      <p:sp>
        <p:nvSpPr>
          <p:cNvPr id="5" name="Zástupný symbol pro zápatí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Zástupný symbol pro číslo snímku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11FA0-EB5B-49AA-B7F2-323EC0AC5C8F}" type="slidenum">
              <a:rPr lang="hu-HU" smtClean="0"/>
              <a:t>‹#›</a:t>
            </a:fld>
            <a:endParaRPr lang="hu-HU"/>
          </a:p>
        </p:txBody>
      </p:sp>
    </p:spTree>
    <p:extLst>
      <p:ext uri="{BB962C8B-B14F-4D97-AF65-F5344CB8AC3E}">
        <p14:creationId xmlns:p14="http://schemas.microsoft.com/office/powerpoint/2010/main" val="17430132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mailto:pedro.brosei@gl.berlin-brandenburg.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églalap 7">
            <a:extLst>
              <a:ext uri="{FF2B5EF4-FFF2-40B4-BE49-F238E27FC236}">
                <a16:creationId xmlns:a16="http://schemas.microsoft.com/office/drawing/2014/main" id="{E4DD4686-4999-CBC0-F057-7705C1118E22}"/>
              </a:ext>
            </a:extLst>
          </p:cNvPr>
          <p:cNvSpPr/>
          <p:nvPr/>
        </p:nvSpPr>
        <p:spPr>
          <a:xfrm>
            <a:off x="0" y="5513251"/>
            <a:ext cx="12192000" cy="134474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a:extLst>
              <a:ext uri="{FF2B5EF4-FFF2-40B4-BE49-F238E27FC236}">
                <a16:creationId xmlns:a16="http://schemas.microsoft.com/office/drawing/2014/main" id="{5E46B56E-95FE-EB38-79CA-2C08137B2295}"/>
              </a:ext>
            </a:extLst>
          </p:cNvPr>
          <p:cNvSpPr>
            <a:spLocks noGrp="1"/>
          </p:cNvSpPr>
          <p:nvPr>
            <p:ph type="ctrTitle"/>
          </p:nvPr>
        </p:nvSpPr>
        <p:spPr/>
        <p:txBody>
          <a:bodyPr/>
          <a:lstStyle/>
          <a:p>
            <a:endParaRPr lang="hu-HU"/>
          </a:p>
        </p:txBody>
      </p:sp>
      <p:sp>
        <p:nvSpPr>
          <p:cNvPr id="3" name="Alcím 2">
            <a:extLst>
              <a:ext uri="{FF2B5EF4-FFF2-40B4-BE49-F238E27FC236}">
                <a16:creationId xmlns:a16="http://schemas.microsoft.com/office/drawing/2014/main" id="{F975DC94-D9AB-759E-BF62-B02FA32D2FBC}"/>
              </a:ext>
            </a:extLst>
          </p:cNvPr>
          <p:cNvSpPr>
            <a:spLocks noGrp="1"/>
          </p:cNvSpPr>
          <p:nvPr>
            <p:ph type="subTitle" idx="1"/>
          </p:nvPr>
        </p:nvSpPr>
        <p:spPr/>
        <p:txBody>
          <a:bodyPr/>
          <a:lstStyle/>
          <a:p>
            <a:endParaRPr lang="hu-HU"/>
          </a:p>
        </p:txBody>
      </p:sp>
      <p:pic>
        <p:nvPicPr>
          <p:cNvPr id="5" name="Kép 4">
            <a:extLst>
              <a:ext uri="{FF2B5EF4-FFF2-40B4-BE49-F238E27FC236}">
                <a16:creationId xmlns:a16="http://schemas.microsoft.com/office/drawing/2014/main" id="{3CCC4E2B-81F5-2B5A-0CBB-CE2A5324ABCD}"/>
              </a:ext>
            </a:extLst>
          </p:cNvPr>
          <p:cNvPicPr>
            <a:picLocks noChangeAspect="1"/>
          </p:cNvPicPr>
          <p:nvPr/>
        </p:nvPicPr>
        <p:blipFill>
          <a:blip r:embed="rId2"/>
          <a:stretch>
            <a:fillRect/>
          </a:stretch>
        </p:blipFill>
        <p:spPr>
          <a:xfrm>
            <a:off x="-10819" y="9331"/>
            <a:ext cx="12225912" cy="5513251"/>
          </a:xfrm>
          <a:prstGeom prst="rect">
            <a:avLst/>
          </a:prstGeom>
        </p:spPr>
      </p:pic>
      <p:sp>
        <p:nvSpPr>
          <p:cNvPr id="6" name="Textplatzhalter 1">
            <a:extLst>
              <a:ext uri="{FF2B5EF4-FFF2-40B4-BE49-F238E27FC236}">
                <a16:creationId xmlns:a16="http://schemas.microsoft.com/office/drawing/2014/main" id="{A901C577-014A-53C6-76E2-8C917F23E2DD}"/>
              </a:ext>
            </a:extLst>
          </p:cNvPr>
          <p:cNvSpPr txBox="1">
            <a:spLocks/>
          </p:cNvSpPr>
          <p:nvPr/>
        </p:nvSpPr>
        <p:spPr>
          <a:xfrm>
            <a:off x="504272" y="5945389"/>
            <a:ext cx="2998787" cy="58619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300" dirty="0">
                <a:solidFill>
                  <a:schemeClr val="tx1"/>
                </a:solidFill>
                <a:latin typeface="Trebuchet MS" panose="020B0603020202020204" pitchFamily="34" charset="0"/>
              </a:rPr>
              <a:t>H2CE Final Conference</a:t>
            </a:r>
          </a:p>
          <a:p>
            <a:pPr algn="l"/>
            <a:r>
              <a:rPr lang="de-DE" sz="1300" dirty="0">
                <a:solidFill>
                  <a:schemeClr val="tx1"/>
                </a:solidFill>
                <a:latin typeface="Trebuchet MS" panose="020B0603020202020204" pitchFamily="34" charset="0"/>
              </a:rPr>
              <a:t>Berlin, 25 March 2026</a:t>
            </a:r>
            <a:endParaRPr lang="en-GB" sz="1300" dirty="0">
              <a:solidFill>
                <a:schemeClr val="tx1"/>
              </a:solidFill>
              <a:latin typeface="Trebuchet MS" panose="020B0603020202020204" pitchFamily="34" charset="0"/>
            </a:endParaRPr>
          </a:p>
          <a:p>
            <a:pPr algn="l"/>
            <a:endParaRPr lang="de-AT" sz="1300" dirty="0">
              <a:solidFill>
                <a:schemeClr val="tx1"/>
              </a:solidFill>
              <a:latin typeface="Trebuchet MS" panose="020B0603020202020204" pitchFamily="34" charset="0"/>
            </a:endParaRPr>
          </a:p>
        </p:txBody>
      </p:sp>
      <p:sp>
        <p:nvSpPr>
          <p:cNvPr id="7" name="Textplatzhalter 3">
            <a:extLst>
              <a:ext uri="{FF2B5EF4-FFF2-40B4-BE49-F238E27FC236}">
                <a16:creationId xmlns:a16="http://schemas.microsoft.com/office/drawing/2014/main" id="{72B0C746-B1B5-8139-4E49-6BCC4E3F2958}"/>
              </a:ext>
            </a:extLst>
          </p:cNvPr>
          <p:cNvSpPr txBox="1">
            <a:spLocks/>
          </p:cNvSpPr>
          <p:nvPr/>
        </p:nvSpPr>
        <p:spPr>
          <a:xfrm>
            <a:off x="4723849" y="5960653"/>
            <a:ext cx="4526560" cy="58619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300" dirty="0">
                <a:solidFill>
                  <a:schemeClr val="tx1"/>
                </a:solidFill>
                <a:latin typeface="Trebuchet MS" panose="020B0603020202020204" pitchFamily="34" charset="0"/>
              </a:rPr>
              <a:t>Pedro Brosei</a:t>
            </a:r>
            <a:r>
              <a:rPr lang="de-DE" sz="1300" b="1" dirty="0">
                <a:solidFill>
                  <a:schemeClr val="tx1"/>
                </a:solidFill>
                <a:latin typeface="Trebuchet MS" panose="020B0603020202020204" pitchFamily="34" charset="0"/>
              </a:rPr>
              <a:t>, Joint </a:t>
            </a:r>
            <a:r>
              <a:rPr lang="de-DE" sz="1300" b="1" dirty="0" err="1">
                <a:solidFill>
                  <a:schemeClr val="tx1"/>
                </a:solidFill>
                <a:latin typeface="Trebuchet MS" panose="020B0603020202020204" pitchFamily="34" charset="0"/>
              </a:rPr>
              <a:t>Spatial</a:t>
            </a:r>
            <a:r>
              <a:rPr lang="de-DE" sz="1300" b="1" dirty="0">
                <a:solidFill>
                  <a:schemeClr val="tx1"/>
                </a:solidFill>
                <a:latin typeface="Trebuchet MS" panose="020B0603020202020204" pitchFamily="34" charset="0"/>
              </a:rPr>
              <a:t> </a:t>
            </a:r>
            <a:r>
              <a:rPr lang="de-DE" sz="1300" b="1" dirty="0" err="1">
                <a:solidFill>
                  <a:schemeClr val="tx1"/>
                </a:solidFill>
                <a:latin typeface="Trebuchet MS" panose="020B0603020202020204" pitchFamily="34" charset="0"/>
              </a:rPr>
              <a:t>Planning</a:t>
            </a:r>
            <a:r>
              <a:rPr lang="de-DE" sz="1300" b="1" dirty="0">
                <a:solidFill>
                  <a:schemeClr val="tx1"/>
                </a:solidFill>
                <a:latin typeface="Trebuchet MS" panose="020B0603020202020204" pitchFamily="34" charset="0"/>
              </a:rPr>
              <a:t> Department Berlin-Brandenburg (Gemeinsame Landesplanungsabteilung), Lead Partner Project Manager</a:t>
            </a:r>
            <a:endParaRPr lang="en-GB" sz="1300" b="1"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90371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86CF5-FC2B-E944-AC26-21C1A13FE715}"/>
              </a:ext>
            </a:extLst>
          </p:cNvPr>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WP</a:t>
            </a:r>
            <a:r>
              <a:rPr kumimoji="0" lang="en-GB"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1</a:t>
            </a:r>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 </a:t>
            </a:r>
            <a:r>
              <a:rPr lang="de-DE" sz="3600" dirty="0">
                <a:solidFill>
                  <a:srgbClr val="9ED561"/>
                </a:solidFill>
                <a:latin typeface="Trebuchet MS" panose="020B0603020202020204" pitchFamily="34" charset="0"/>
                <a:ea typeface="+mn-ea"/>
                <a:cs typeface="+mn-cs"/>
              </a:rPr>
              <a:t>Development of </a:t>
            </a:r>
            <a:r>
              <a:rPr lang="de-DE" sz="3600" dirty="0" err="1">
                <a:solidFill>
                  <a:srgbClr val="9ED561"/>
                </a:solidFill>
                <a:latin typeface="Trebuchet MS" panose="020B0603020202020204" pitchFamily="34" charset="0"/>
                <a:ea typeface="+mn-ea"/>
                <a:cs typeface="+mn-cs"/>
              </a:rPr>
              <a:t>common</a:t>
            </a:r>
            <a:r>
              <a:rPr lang="de-DE" sz="3600" dirty="0">
                <a:solidFill>
                  <a:srgbClr val="9ED561"/>
                </a:solidFill>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indicators</a:t>
            </a:r>
            <a:r>
              <a:rPr lang="de-DE" sz="3600" dirty="0">
                <a:solidFill>
                  <a:srgbClr val="9ED561"/>
                </a:solidFill>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for</a:t>
            </a:r>
            <a:r>
              <a:rPr lang="de-DE" sz="3600" dirty="0">
                <a:solidFill>
                  <a:srgbClr val="9ED561"/>
                </a:solidFill>
                <a:latin typeface="Trebuchet MS" panose="020B0603020202020204" pitchFamily="34" charset="0"/>
                <a:ea typeface="+mn-ea"/>
                <a:cs typeface="+mn-cs"/>
              </a:rPr>
              <a:t> „H2-readiness“ in </a:t>
            </a:r>
            <a:r>
              <a:rPr lang="de-DE" sz="3600" dirty="0" err="1">
                <a:solidFill>
                  <a:srgbClr val="9ED561"/>
                </a:solidFill>
                <a:latin typeface="Trebuchet MS" panose="020B0603020202020204" pitchFamily="34" charset="0"/>
                <a:ea typeface="+mn-ea"/>
                <a:cs typeface="+mn-cs"/>
              </a:rPr>
              <a:t>planning</a:t>
            </a:r>
            <a:r>
              <a:rPr lang="de-DE" sz="3600" dirty="0">
                <a:solidFill>
                  <a:srgbClr val="9ED561"/>
                </a:solidFill>
                <a:latin typeface="Trebuchet MS" panose="020B0603020202020204" pitchFamily="34" charset="0"/>
                <a:ea typeface="+mn-ea"/>
                <a:cs typeface="+mn-cs"/>
              </a:rPr>
              <a:t> and </a:t>
            </a:r>
            <a:r>
              <a:rPr lang="de-DE" sz="3600" dirty="0" err="1">
                <a:solidFill>
                  <a:srgbClr val="9ED561"/>
                </a:solidFill>
                <a:latin typeface="Trebuchet MS" panose="020B0603020202020204" pitchFamily="34" charset="0"/>
                <a:ea typeface="+mn-ea"/>
                <a:cs typeface="+mn-cs"/>
              </a:rPr>
              <a:t>development</a:t>
            </a:r>
            <a:r>
              <a:rPr lang="de-DE" sz="3600" dirty="0">
                <a:solidFill>
                  <a:srgbClr val="9ED561"/>
                </a:solidFill>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processes</a:t>
            </a:r>
            <a:endParaRPr lang="de-DE" dirty="0"/>
          </a:p>
        </p:txBody>
      </p:sp>
      <p:pic>
        <p:nvPicPr>
          <p:cNvPr id="4" name="Inhaltsplatzhalter 3">
            <a:extLst>
              <a:ext uri="{FF2B5EF4-FFF2-40B4-BE49-F238E27FC236}">
                <a16:creationId xmlns:a16="http://schemas.microsoft.com/office/drawing/2014/main" id="{0D65D73C-EC05-6FD6-408D-96733D3A3BAE}"/>
              </a:ext>
            </a:extLst>
          </p:cNvPr>
          <p:cNvPicPr>
            <a:picLocks noGrp="1" noChangeAspect="1"/>
          </p:cNvPicPr>
          <p:nvPr>
            <p:ph idx="1"/>
          </p:nvPr>
        </p:nvPicPr>
        <p:blipFill>
          <a:blip r:embed="rId2"/>
          <a:stretch>
            <a:fillRect/>
          </a:stretch>
        </p:blipFill>
        <p:spPr>
          <a:xfrm>
            <a:off x="5818370" y="1564767"/>
            <a:ext cx="5027681" cy="3170195"/>
          </a:xfrm>
          <a:prstGeom prst="rect">
            <a:avLst/>
          </a:prstGeom>
        </p:spPr>
      </p:pic>
      <p:pic>
        <p:nvPicPr>
          <p:cNvPr id="6" name="Grafik 5">
            <a:extLst>
              <a:ext uri="{FF2B5EF4-FFF2-40B4-BE49-F238E27FC236}">
                <a16:creationId xmlns:a16="http://schemas.microsoft.com/office/drawing/2014/main" id="{45488110-44BF-2A5A-1E7A-2F885CCE2B61}"/>
              </a:ext>
            </a:extLst>
          </p:cNvPr>
          <p:cNvPicPr>
            <a:picLocks noChangeAspect="1"/>
          </p:cNvPicPr>
          <p:nvPr/>
        </p:nvPicPr>
        <p:blipFill>
          <a:blip r:embed="rId3"/>
          <a:stretch>
            <a:fillRect/>
          </a:stretch>
        </p:blipFill>
        <p:spPr>
          <a:xfrm>
            <a:off x="268336" y="1476847"/>
            <a:ext cx="3694320" cy="4996899"/>
          </a:xfrm>
          <a:prstGeom prst="rect">
            <a:avLst/>
          </a:prstGeom>
        </p:spPr>
      </p:pic>
      <p:pic>
        <p:nvPicPr>
          <p:cNvPr id="8" name="Grafik 7">
            <a:extLst>
              <a:ext uri="{FF2B5EF4-FFF2-40B4-BE49-F238E27FC236}">
                <a16:creationId xmlns:a16="http://schemas.microsoft.com/office/drawing/2014/main" id="{CD3CF58D-ED06-9828-F850-865CE0940A4F}"/>
              </a:ext>
            </a:extLst>
          </p:cNvPr>
          <p:cNvPicPr>
            <a:picLocks noChangeAspect="1"/>
          </p:cNvPicPr>
          <p:nvPr/>
        </p:nvPicPr>
        <p:blipFill>
          <a:blip r:embed="rId4"/>
          <a:stretch>
            <a:fillRect/>
          </a:stretch>
        </p:blipFill>
        <p:spPr>
          <a:xfrm>
            <a:off x="4338524" y="4734962"/>
            <a:ext cx="3890822" cy="1738784"/>
          </a:xfrm>
          <a:prstGeom prst="rect">
            <a:avLst/>
          </a:prstGeom>
        </p:spPr>
      </p:pic>
      <p:pic>
        <p:nvPicPr>
          <p:cNvPr id="9" name="Grafik 8">
            <a:extLst>
              <a:ext uri="{FF2B5EF4-FFF2-40B4-BE49-F238E27FC236}">
                <a16:creationId xmlns:a16="http://schemas.microsoft.com/office/drawing/2014/main" id="{CA2A5145-96C0-D653-2A50-864EC9387842}"/>
              </a:ext>
            </a:extLst>
          </p:cNvPr>
          <p:cNvPicPr>
            <a:picLocks noChangeAspect="1"/>
          </p:cNvPicPr>
          <p:nvPr/>
        </p:nvPicPr>
        <p:blipFill>
          <a:blip r:embed="rId5"/>
          <a:stretch>
            <a:fillRect/>
          </a:stretch>
        </p:blipFill>
        <p:spPr>
          <a:xfrm>
            <a:off x="8383523" y="4882091"/>
            <a:ext cx="3316511" cy="1231499"/>
          </a:xfrm>
          <a:prstGeom prst="rect">
            <a:avLst/>
          </a:prstGeom>
        </p:spPr>
      </p:pic>
    </p:spTree>
    <p:extLst>
      <p:ext uri="{BB962C8B-B14F-4D97-AF65-F5344CB8AC3E}">
        <p14:creationId xmlns:p14="http://schemas.microsoft.com/office/powerpoint/2010/main" val="614256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pic>
        <p:nvPicPr>
          <p:cNvPr id="3" name="Picture 2" descr="A graph with green lines and numbers&#10;&#10;Description automatically generated">
            <a:extLst>
              <a:ext uri="{FF2B5EF4-FFF2-40B4-BE49-F238E27FC236}">
                <a16:creationId xmlns:a16="http://schemas.microsoft.com/office/drawing/2014/main" id="{A9070200-3494-E437-CDB2-5A4CB7300C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808" y="1619721"/>
            <a:ext cx="4784045" cy="2181230"/>
          </a:xfrm>
          <a:prstGeom prst="rect">
            <a:avLst/>
          </a:prstGeom>
          <a:ln w="38100" cap="sq">
            <a:solidFill>
              <a:srgbClr val="9ACA3C"/>
            </a:solidFill>
            <a:prstDash val="solid"/>
            <a:miter lim="800000"/>
          </a:ln>
          <a:effectLst>
            <a:outerShdw blurRad="50800" dist="38100" dir="2700000" algn="tl" rotWithShape="0">
              <a:srgbClr val="000000">
                <a:alpha val="43000"/>
              </a:srgbClr>
            </a:outerShdw>
          </a:effectLst>
        </p:spPr>
      </p:pic>
      <p:pic>
        <p:nvPicPr>
          <p:cNvPr id="6" name="Picture 2" descr="A pie chart with numbers and a few percentages&#10;&#10;Description automatically generated">
            <a:extLst>
              <a:ext uri="{FF2B5EF4-FFF2-40B4-BE49-F238E27FC236}">
                <a16:creationId xmlns:a16="http://schemas.microsoft.com/office/drawing/2014/main" id="{8C5084C1-4B91-BB74-5EBD-8FE9916137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838" y="4087590"/>
            <a:ext cx="5110695" cy="2149935"/>
          </a:xfrm>
          <a:prstGeom prst="rect">
            <a:avLst/>
          </a:prstGeom>
          <a:ln w="38100" cap="sq">
            <a:solidFill>
              <a:srgbClr val="9ACA3C"/>
            </a:solidFill>
            <a:prstDash val="solid"/>
            <a:miter lim="800000"/>
          </a:ln>
          <a:effectLst>
            <a:outerShdw blurRad="50800" dist="38100" dir="2700000" algn="tl" rotWithShape="0">
              <a:srgbClr val="000000">
                <a:alpha val="43000"/>
              </a:srgbClr>
            </a:outerShdw>
          </a:effectLst>
        </p:spPr>
      </p:pic>
      <p:pic>
        <p:nvPicPr>
          <p:cNvPr id="7" name="Picture 2" descr="A bar graph with green bars&#10;&#10;Description automatically generated">
            <a:extLst>
              <a:ext uri="{FF2B5EF4-FFF2-40B4-BE49-F238E27FC236}">
                <a16:creationId xmlns:a16="http://schemas.microsoft.com/office/drawing/2014/main" id="{F2F07665-78A4-D4BA-4BA0-EA7B9F766A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807" y="4087590"/>
            <a:ext cx="4784045" cy="2173272"/>
          </a:xfrm>
          <a:prstGeom prst="rect">
            <a:avLst/>
          </a:prstGeom>
          <a:ln w="38100" cap="sq">
            <a:solidFill>
              <a:srgbClr val="9ACA3C"/>
            </a:solidFill>
            <a:prstDash val="solid"/>
            <a:miter lim="800000"/>
          </a:ln>
          <a:effectLst>
            <a:outerShdw blurRad="50800" dist="38100" dir="2700000" algn="tl" rotWithShape="0">
              <a:srgbClr val="000000">
                <a:alpha val="43000"/>
              </a:srgbClr>
            </a:outerShdw>
          </a:effectLst>
        </p:spPr>
      </p:pic>
      <p:pic>
        <p:nvPicPr>
          <p:cNvPr id="8" name="Picture 5" descr="A colorful pie chart with text&#10;&#10;Description automatically generated">
            <a:extLst>
              <a:ext uri="{FF2B5EF4-FFF2-40B4-BE49-F238E27FC236}">
                <a16:creationId xmlns:a16="http://schemas.microsoft.com/office/drawing/2014/main" id="{1C9F37D9-9F6B-0ACE-74F3-7BB6599890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627" y="1637015"/>
            <a:ext cx="5106906" cy="2146643"/>
          </a:xfrm>
          <a:prstGeom prst="rect">
            <a:avLst/>
          </a:prstGeom>
          <a:solidFill>
            <a:schemeClr val="bg1"/>
          </a:solidFill>
          <a:ln w="38100" cap="sq">
            <a:solidFill>
              <a:srgbClr val="9ACA3C"/>
            </a:solidFill>
            <a:prstDash val="solid"/>
            <a:miter lim="800000"/>
          </a:ln>
          <a:effectLst>
            <a:outerShdw blurRad="50800" dist="38100" dir="2700000" algn="tl" rotWithShape="0">
              <a:srgbClr val="000000">
                <a:alpha val="43000"/>
              </a:srgbClr>
            </a:outerShdw>
          </a:effectLst>
        </p:spPr>
      </p:pic>
      <p:sp>
        <p:nvSpPr>
          <p:cNvPr id="4" name="Obdélník 3"/>
          <p:cNvSpPr/>
          <p:nvPr/>
        </p:nvSpPr>
        <p:spPr>
          <a:xfrm>
            <a:off x="1464906" y="686007"/>
            <a:ext cx="1511559" cy="48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Titolo 1">
            <a:extLst>
              <a:ext uri="{FF2B5EF4-FFF2-40B4-BE49-F238E27FC236}">
                <a16:creationId xmlns:a16="http://schemas.microsoft.com/office/drawing/2014/main" id="{BD11D6AC-CBC4-8DF5-E260-4320E48254B0}"/>
              </a:ext>
            </a:extLst>
          </p:cNvPr>
          <p:cNvSpPr txBox="1">
            <a:spLocks/>
          </p:cNvSpPr>
          <p:nvPr/>
        </p:nvSpPr>
        <p:spPr>
          <a:xfrm>
            <a:off x="0" y="0"/>
            <a:ext cx="12056108" cy="686007"/>
          </a:xfrm>
          <a:prstGeom prst="rect">
            <a:avLst/>
          </a:prstGeom>
          <a:solidFill>
            <a:schemeClr val="bg1"/>
          </a:solidFill>
        </p:spPr>
        <p:txBody>
          <a:bodyPr spcFirstLastPara="1" vert="horz" wrap="square" lIns="121897" tIns="121897" rIns="121897" bIns="121897" rtlCol="0" anchor="t" anchorCtr="0">
            <a:noAutofit/>
          </a:bodyPr>
          <a:lstStyle>
            <a:lvl1pPr lvl="0" algn="ctr"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sz="3600" dirty="0">
                <a:solidFill>
                  <a:srgbClr val="9ED561"/>
                </a:solidFill>
                <a:latin typeface="Trebuchet MS" panose="020B0603020202020204" pitchFamily="34" charset="0"/>
              </a:rPr>
              <a:t>WP</a:t>
            </a:r>
            <a:r>
              <a:rPr lang="en-GB" sz="3600" dirty="0">
                <a:solidFill>
                  <a:srgbClr val="9ED561"/>
                </a:solidFill>
                <a:latin typeface="Trebuchet MS" panose="020B0603020202020204" pitchFamily="34" charset="0"/>
              </a:rPr>
              <a:t>1</a:t>
            </a:r>
            <a:r>
              <a:rPr lang="en-US" sz="3600" dirty="0">
                <a:solidFill>
                  <a:srgbClr val="9ED561"/>
                </a:solidFill>
                <a:latin typeface="Trebuchet MS" panose="020B0603020202020204" pitchFamily="34" charset="0"/>
              </a:rPr>
              <a:t>: </a:t>
            </a:r>
            <a:r>
              <a:rPr lang="hr-HR" sz="3600" dirty="0">
                <a:solidFill>
                  <a:srgbClr val="9ED561"/>
                </a:solidFill>
                <a:latin typeface="Trebuchet MS" panose="020B0603020202020204" pitchFamily="34" charset="0"/>
              </a:rPr>
              <a:t>Mapping Hydrogen Potential </a:t>
            </a:r>
            <a:r>
              <a:rPr lang="de-DE" sz="3600" dirty="0">
                <a:solidFill>
                  <a:srgbClr val="9ED561"/>
                </a:solidFill>
                <a:latin typeface="Trebuchet MS" panose="020B0603020202020204" pitchFamily="34" charset="0"/>
              </a:rPr>
              <a:t>on a regional </a:t>
            </a:r>
            <a:r>
              <a:rPr lang="de-DE" sz="3600" dirty="0" err="1">
                <a:solidFill>
                  <a:srgbClr val="9ED561"/>
                </a:solidFill>
                <a:latin typeface="Trebuchet MS" panose="020B0603020202020204" pitchFamily="34" charset="0"/>
              </a:rPr>
              <a:t>level</a:t>
            </a:r>
            <a:endParaRPr lang="it-IT" sz="3600" dirty="0">
              <a:solidFill>
                <a:srgbClr val="9ED561"/>
              </a:solidFill>
              <a:latin typeface="Trebuchet MS" panose="020B0603020202020204" pitchFamily="34" charset="0"/>
            </a:endParaRPr>
          </a:p>
        </p:txBody>
      </p:sp>
      <p:sp>
        <p:nvSpPr>
          <p:cNvPr id="2" name="Textfeld 1">
            <a:extLst>
              <a:ext uri="{FF2B5EF4-FFF2-40B4-BE49-F238E27FC236}">
                <a16:creationId xmlns:a16="http://schemas.microsoft.com/office/drawing/2014/main" id="{1E298D5D-95D0-22D4-A202-1D9A6CFA59EA}"/>
              </a:ext>
            </a:extLst>
          </p:cNvPr>
          <p:cNvSpPr txBox="1"/>
          <p:nvPr/>
        </p:nvSpPr>
        <p:spPr>
          <a:xfrm>
            <a:off x="899838" y="1107070"/>
            <a:ext cx="10257014" cy="369332"/>
          </a:xfrm>
          <a:prstGeom prst="rect">
            <a:avLst/>
          </a:prstGeom>
          <a:noFill/>
        </p:spPr>
        <p:txBody>
          <a:bodyPr wrap="square" rtlCol="0">
            <a:spAutoFit/>
          </a:bodyPr>
          <a:lstStyle/>
          <a:p>
            <a:r>
              <a:rPr lang="en-US" dirty="0"/>
              <a:t>Example for results of the analysis: City of Zagreb, Zagreb County, and Krapina-</a:t>
            </a:r>
            <a:r>
              <a:rPr lang="en-US" dirty="0" err="1"/>
              <a:t>Zagorje</a:t>
            </a:r>
            <a:r>
              <a:rPr lang="en-US" dirty="0"/>
              <a:t> County</a:t>
            </a:r>
            <a:endParaRPr lang="de-DE" dirty="0"/>
          </a:p>
        </p:txBody>
      </p:sp>
    </p:spTree>
    <p:extLst>
      <p:ext uri="{BB962C8B-B14F-4D97-AF65-F5344CB8AC3E}">
        <p14:creationId xmlns:p14="http://schemas.microsoft.com/office/powerpoint/2010/main" val="352375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BCF58-33FA-1E96-6F8A-4632392B4C26}"/>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WP</a:t>
            </a:r>
            <a:r>
              <a:rPr kumimoji="0" lang="en-GB"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1</a:t>
            </a:r>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 </a:t>
            </a:r>
            <a:r>
              <a:rPr lang="de-DE" sz="3600" dirty="0">
                <a:solidFill>
                  <a:srgbClr val="9ED561"/>
                </a:solidFill>
                <a:latin typeface="Trebuchet MS" panose="020B0603020202020204" pitchFamily="34" charset="0"/>
                <a:ea typeface="+mn-ea"/>
                <a:cs typeface="+mn-cs"/>
              </a:rPr>
              <a:t>Summary of </a:t>
            </a:r>
            <a:r>
              <a:rPr lang="de-DE" sz="3600" dirty="0" err="1">
                <a:solidFill>
                  <a:srgbClr val="9ED561"/>
                </a:solidFill>
                <a:latin typeface="Trebuchet MS" panose="020B0603020202020204" pitchFamily="34" charset="0"/>
                <a:ea typeface="+mn-ea"/>
                <a:cs typeface="+mn-cs"/>
              </a:rPr>
              <a:t>the</a:t>
            </a:r>
            <a:r>
              <a:rPr lang="de-DE" sz="3600" dirty="0">
                <a:solidFill>
                  <a:srgbClr val="9ED561"/>
                </a:solidFill>
                <a:latin typeface="Trebuchet MS" panose="020B0603020202020204" pitchFamily="34" charset="0"/>
                <a:ea typeface="+mn-ea"/>
                <a:cs typeface="+mn-cs"/>
              </a:rPr>
              <a:t> regional </a:t>
            </a:r>
            <a:r>
              <a:rPr lang="de-DE" sz="3600" dirty="0" err="1">
                <a:solidFill>
                  <a:srgbClr val="9ED561"/>
                </a:solidFill>
                <a:latin typeface="Trebuchet MS" panose="020B0603020202020204" pitchFamily="34" charset="0"/>
                <a:ea typeface="+mn-ea"/>
                <a:cs typeface="+mn-cs"/>
              </a:rPr>
              <a:t>analysis</a:t>
            </a:r>
            <a:endParaRPr lang="de-DE" dirty="0"/>
          </a:p>
        </p:txBody>
      </p:sp>
      <p:pic>
        <p:nvPicPr>
          <p:cNvPr id="5" name="Inhaltsplatzhalter 4">
            <a:extLst>
              <a:ext uri="{FF2B5EF4-FFF2-40B4-BE49-F238E27FC236}">
                <a16:creationId xmlns:a16="http://schemas.microsoft.com/office/drawing/2014/main" id="{1865BED0-8620-C91A-35AE-6FFD222E86DE}"/>
              </a:ext>
            </a:extLst>
          </p:cNvPr>
          <p:cNvPicPr>
            <a:picLocks noGrp="1" noChangeAspect="1"/>
          </p:cNvPicPr>
          <p:nvPr>
            <p:ph idx="1"/>
          </p:nvPr>
        </p:nvPicPr>
        <p:blipFill>
          <a:blip r:embed="rId2"/>
          <a:stretch>
            <a:fillRect/>
          </a:stretch>
        </p:blipFill>
        <p:spPr>
          <a:xfrm>
            <a:off x="8501347" y="1555318"/>
            <a:ext cx="3492374" cy="4525963"/>
          </a:xfrm>
          <a:prstGeom prst="rect">
            <a:avLst/>
          </a:prstGeom>
        </p:spPr>
      </p:pic>
      <p:pic>
        <p:nvPicPr>
          <p:cNvPr id="7" name="Grafik 6">
            <a:extLst>
              <a:ext uri="{FF2B5EF4-FFF2-40B4-BE49-F238E27FC236}">
                <a16:creationId xmlns:a16="http://schemas.microsoft.com/office/drawing/2014/main" id="{EB445AD2-A325-2885-75D9-5D86A3299FEF}"/>
              </a:ext>
            </a:extLst>
          </p:cNvPr>
          <p:cNvPicPr>
            <a:picLocks noChangeAspect="1"/>
          </p:cNvPicPr>
          <p:nvPr/>
        </p:nvPicPr>
        <p:blipFill>
          <a:blip r:embed="rId3"/>
          <a:stretch>
            <a:fillRect/>
          </a:stretch>
        </p:blipFill>
        <p:spPr>
          <a:xfrm>
            <a:off x="306923" y="1081881"/>
            <a:ext cx="4300372" cy="2347119"/>
          </a:xfrm>
          <a:prstGeom prst="rect">
            <a:avLst/>
          </a:prstGeom>
        </p:spPr>
      </p:pic>
      <p:pic>
        <p:nvPicPr>
          <p:cNvPr id="10" name="Grafik 9">
            <a:extLst>
              <a:ext uri="{FF2B5EF4-FFF2-40B4-BE49-F238E27FC236}">
                <a16:creationId xmlns:a16="http://schemas.microsoft.com/office/drawing/2014/main" id="{571DA92A-FAB3-FFB3-D49C-138943126E86}"/>
              </a:ext>
            </a:extLst>
          </p:cNvPr>
          <p:cNvPicPr>
            <a:picLocks noChangeAspect="1"/>
          </p:cNvPicPr>
          <p:nvPr/>
        </p:nvPicPr>
        <p:blipFill>
          <a:blip r:embed="rId4"/>
          <a:stretch>
            <a:fillRect/>
          </a:stretch>
        </p:blipFill>
        <p:spPr>
          <a:xfrm>
            <a:off x="3319747" y="3345655"/>
            <a:ext cx="5181600" cy="1781175"/>
          </a:xfrm>
          <a:prstGeom prst="rect">
            <a:avLst/>
          </a:prstGeom>
        </p:spPr>
      </p:pic>
      <p:pic>
        <p:nvPicPr>
          <p:cNvPr id="12" name="Grafik 11">
            <a:extLst>
              <a:ext uri="{FF2B5EF4-FFF2-40B4-BE49-F238E27FC236}">
                <a16:creationId xmlns:a16="http://schemas.microsoft.com/office/drawing/2014/main" id="{39D3F5F7-D187-2CD8-BDF6-28CC78AFEAD0}"/>
              </a:ext>
            </a:extLst>
          </p:cNvPr>
          <p:cNvPicPr>
            <a:picLocks noChangeAspect="1"/>
          </p:cNvPicPr>
          <p:nvPr/>
        </p:nvPicPr>
        <p:blipFill>
          <a:blip r:embed="rId5"/>
          <a:stretch>
            <a:fillRect/>
          </a:stretch>
        </p:blipFill>
        <p:spPr>
          <a:xfrm>
            <a:off x="397455" y="5048250"/>
            <a:ext cx="5095875" cy="1809750"/>
          </a:xfrm>
          <a:prstGeom prst="rect">
            <a:avLst/>
          </a:prstGeom>
        </p:spPr>
      </p:pic>
      <p:pic>
        <p:nvPicPr>
          <p:cNvPr id="13" name="Grafik 12">
            <a:extLst>
              <a:ext uri="{FF2B5EF4-FFF2-40B4-BE49-F238E27FC236}">
                <a16:creationId xmlns:a16="http://schemas.microsoft.com/office/drawing/2014/main" id="{DF39AF06-0838-A3FC-2689-D44156655FB4}"/>
              </a:ext>
            </a:extLst>
          </p:cNvPr>
          <p:cNvPicPr>
            <a:picLocks noChangeAspect="1"/>
          </p:cNvPicPr>
          <p:nvPr/>
        </p:nvPicPr>
        <p:blipFill>
          <a:blip r:embed="rId6"/>
          <a:stretch>
            <a:fillRect/>
          </a:stretch>
        </p:blipFill>
        <p:spPr>
          <a:xfrm>
            <a:off x="4778336" y="1555318"/>
            <a:ext cx="3316511" cy="1231499"/>
          </a:xfrm>
          <a:prstGeom prst="rect">
            <a:avLst/>
          </a:prstGeom>
        </p:spPr>
      </p:pic>
    </p:spTree>
    <p:extLst>
      <p:ext uri="{BB962C8B-B14F-4D97-AF65-F5344CB8AC3E}">
        <p14:creationId xmlns:p14="http://schemas.microsoft.com/office/powerpoint/2010/main" val="2289970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F85BBF-DA7B-C6FA-C735-2972CF46C4ED}"/>
              </a:ext>
            </a:extLst>
          </p:cNvPr>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WP</a:t>
            </a:r>
            <a:r>
              <a:rPr kumimoji="0" lang="en-GB"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1</a:t>
            </a:r>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Developing</a:t>
            </a:r>
            <a:r>
              <a:rPr lang="de-DE" sz="3600" dirty="0">
                <a:solidFill>
                  <a:srgbClr val="9ED561"/>
                </a:solidFill>
                <a:latin typeface="Trebuchet MS" panose="020B0603020202020204" pitchFamily="34" charset="0"/>
                <a:ea typeface="+mn-ea"/>
                <a:cs typeface="+mn-cs"/>
              </a:rPr>
              <a:t> Guidelines </a:t>
            </a:r>
            <a:r>
              <a:rPr lang="de-DE" sz="3600" dirty="0" err="1">
                <a:solidFill>
                  <a:srgbClr val="9ED561"/>
                </a:solidFill>
                <a:latin typeface="Trebuchet MS" panose="020B0603020202020204" pitchFamily="34" charset="0"/>
                <a:ea typeface="+mn-ea"/>
                <a:cs typeface="+mn-cs"/>
              </a:rPr>
              <a:t>for</a:t>
            </a:r>
            <a:r>
              <a:rPr lang="de-DE" sz="3600" dirty="0">
                <a:solidFill>
                  <a:srgbClr val="9ED561"/>
                </a:solidFill>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Strategies</a:t>
            </a:r>
            <a:r>
              <a:rPr lang="de-DE" sz="3600" dirty="0">
                <a:solidFill>
                  <a:srgbClr val="9ED561"/>
                </a:solidFill>
                <a:latin typeface="Trebuchet MS" panose="020B0603020202020204" pitchFamily="34" charset="0"/>
                <a:ea typeface="+mn-ea"/>
                <a:cs typeface="+mn-cs"/>
              </a:rPr>
              <a:t> &amp; Action Plans</a:t>
            </a:r>
            <a:endParaRPr lang="de-DE" dirty="0"/>
          </a:p>
        </p:txBody>
      </p:sp>
      <p:pic>
        <p:nvPicPr>
          <p:cNvPr id="7" name="Grafik 6">
            <a:extLst>
              <a:ext uri="{FF2B5EF4-FFF2-40B4-BE49-F238E27FC236}">
                <a16:creationId xmlns:a16="http://schemas.microsoft.com/office/drawing/2014/main" id="{BDA6959E-4501-D789-3F61-A811B0B88431}"/>
              </a:ext>
            </a:extLst>
          </p:cNvPr>
          <p:cNvPicPr>
            <a:picLocks noChangeAspect="1"/>
          </p:cNvPicPr>
          <p:nvPr/>
        </p:nvPicPr>
        <p:blipFill>
          <a:blip r:embed="rId3"/>
          <a:stretch>
            <a:fillRect/>
          </a:stretch>
        </p:blipFill>
        <p:spPr>
          <a:xfrm>
            <a:off x="7973431" y="1693975"/>
            <a:ext cx="3905571" cy="4539542"/>
          </a:xfrm>
          <a:prstGeom prst="rect">
            <a:avLst/>
          </a:prstGeom>
        </p:spPr>
      </p:pic>
      <p:pic>
        <p:nvPicPr>
          <p:cNvPr id="17" name="Inhaltsplatzhalter 16">
            <a:extLst>
              <a:ext uri="{FF2B5EF4-FFF2-40B4-BE49-F238E27FC236}">
                <a16:creationId xmlns:a16="http://schemas.microsoft.com/office/drawing/2014/main" id="{251EE942-6E85-77E9-589B-1627BD4D5968}"/>
              </a:ext>
            </a:extLst>
          </p:cNvPr>
          <p:cNvPicPr>
            <a:picLocks noGrp="1" noChangeAspect="1"/>
          </p:cNvPicPr>
          <p:nvPr>
            <p:ph idx="1"/>
          </p:nvPr>
        </p:nvPicPr>
        <p:blipFill>
          <a:blip r:embed="rId4"/>
          <a:stretch>
            <a:fillRect/>
          </a:stretch>
        </p:blipFill>
        <p:spPr>
          <a:xfrm>
            <a:off x="150036" y="3956364"/>
            <a:ext cx="4043602" cy="2633788"/>
          </a:xfrm>
          <a:prstGeom prst="rect">
            <a:avLst/>
          </a:prstGeom>
        </p:spPr>
      </p:pic>
      <p:pic>
        <p:nvPicPr>
          <p:cNvPr id="18" name="Grafik 17">
            <a:extLst>
              <a:ext uri="{FF2B5EF4-FFF2-40B4-BE49-F238E27FC236}">
                <a16:creationId xmlns:a16="http://schemas.microsoft.com/office/drawing/2014/main" id="{EE520A6B-F239-65C4-3E26-BA0F9BA4A600}"/>
              </a:ext>
            </a:extLst>
          </p:cNvPr>
          <p:cNvPicPr>
            <a:picLocks noChangeAspect="1"/>
          </p:cNvPicPr>
          <p:nvPr/>
        </p:nvPicPr>
        <p:blipFill>
          <a:blip r:embed="rId5"/>
          <a:stretch>
            <a:fillRect/>
          </a:stretch>
        </p:blipFill>
        <p:spPr>
          <a:xfrm>
            <a:off x="4028792" y="1200355"/>
            <a:ext cx="3748134" cy="5526783"/>
          </a:xfrm>
          <a:prstGeom prst="rect">
            <a:avLst/>
          </a:prstGeom>
        </p:spPr>
      </p:pic>
      <p:pic>
        <p:nvPicPr>
          <p:cNvPr id="19" name="Grafik 18">
            <a:extLst>
              <a:ext uri="{FF2B5EF4-FFF2-40B4-BE49-F238E27FC236}">
                <a16:creationId xmlns:a16="http://schemas.microsoft.com/office/drawing/2014/main" id="{A9F26758-B85C-ED9A-473D-B5EBDC98F85E}"/>
              </a:ext>
            </a:extLst>
          </p:cNvPr>
          <p:cNvPicPr>
            <a:picLocks noChangeAspect="1"/>
          </p:cNvPicPr>
          <p:nvPr/>
        </p:nvPicPr>
        <p:blipFill>
          <a:blip r:embed="rId6"/>
          <a:stretch>
            <a:fillRect/>
          </a:stretch>
        </p:blipFill>
        <p:spPr>
          <a:xfrm>
            <a:off x="513581" y="1916957"/>
            <a:ext cx="3316511" cy="1231499"/>
          </a:xfrm>
          <a:prstGeom prst="rect">
            <a:avLst/>
          </a:prstGeom>
        </p:spPr>
      </p:pic>
    </p:spTree>
    <p:extLst>
      <p:ext uri="{BB962C8B-B14F-4D97-AF65-F5344CB8AC3E}">
        <p14:creationId xmlns:p14="http://schemas.microsoft.com/office/powerpoint/2010/main" val="29058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4863-EC9C-1772-946D-6C3667E55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72AEA7-2A30-7136-D8DC-5A6B58969221}"/>
              </a:ext>
            </a:extLst>
          </p:cNvPr>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WP</a:t>
            </a:r>
            <a:r>
              <a:rPr kumimoji="0" lang="en-GB"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1</a:t>
            </a:r>
            <a:r>
              <a:rPr kumimoji="0" lang="en-US" sz="3600" b="0" i="0" u="none" strike="noStrike" kern="1200" cap="none" spc="0" normalizeH="0" baseline="0" noProof="0" dirty="0">
                <a:ln>
                  <a:noFill/>
                </a:ln>
                <a:solidFill>
                  <a:srgbClr val="9ED561"/>
                </a:solidFill>
                <a:effectLst/>
                <a:uLnTx/>
                <a:uFillTx/>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Developing</a:t>
            </a:r>
            <a:r>
              <a:rPr lang="de-DE" sz="3600" dirty="0">
                <a:solidFill>
                  <a:srgbClr val="9ED561"/>
                </a:solidFill>
                <a:latin typeface="Trebuchet MS" panose="020B0603020202020204" pitchFamily="34" charset="0"/>
                <a:ea typeface="+mn-ea"/>
                <a:cs typeface="+mn-cs"/>
              </a:rPr>
              <a:t> Guidelines </a:t>
            </a:r>
            <a:r>
              <a:rPr lang="de-DE" sz="3600" dirty="0" err="1">
                <a:solidFill>
                  <a:srgbClr val="9ED561"/>
                </a:solidFill>
                <a:latin typeface="Trebuchet MS" panose="020B0603020202020204" pitchFamily="34" charset="0"/>
                <a:ea typeface="+mn-ea"/>
                <a:cs typeface="+mn-cs"/>
              </a:rPr>
              <a:t>for</a:t>
            </a:r>
            <a:r>
              <a:rPr lang="de-DE" sz="3600" dirty="0">
                <a:solidFill>
                  <a:srgbClr val="9ED561"/>
                </a:solidFill>
                <a:latin typeface="Trebuchet MS" panose="020B0603020202020204" pitchFamily="34" charset="0"/>
                <a:ea typeface="+mn-ea"/>
                <a:cs typeface="+mn-cs"/>
              </a:rPr>
              <a:t> </a:t>
            </a:r>
            <a:r>
              <a:rPr lang="de-DE" sz="3600" dirty="0" err="1">
                <a:solidFill>
                  <a:srgbClr val="9ED561"/>
                </a:solidFill>
                <a:latin typeface="Trebuchet MS" panose="020B0603020202020204" pitchFamily="34" charset="0"/>
                <a:ea typeface="+mn-ea"/>
                <a:cs typeface="+mn-cs"/>
              </a:rPr>
              <a:t>Strategies</a:t>
            </a:r>
            <a:r>
              <a:rPr lang="de-DE" sz="3600" dirty="0">
                <a:solidFill>
                  <a:srgbClr val="9ED561"/>
                </a:solidFill>
                <a:latin typeface="Trebuchet MS" panose="020B0603020202020204" pitchFamily="34" charset="0"/>
                <a:ea typeface="+mn-ea"/>
                <a:cs typeface="+mn-cs"/>
              </a:rPr>
              <a:t> &amp; Action Plans</a:t>
            </a:r>
            <a:endParaRPr lang="de-DE" dirty="0"/>
          </a:p>
        </p:txBody>
      </p:sp>
      <p:pic>
        <p:nvPicPr>
          <p:cNvPr id="7" name="Grafik 6">
            <a:extLst>
              <a:ext uri="{FF2B5EF4-FFF2-40B4-BE49-F238E27FC236}">
                <a16:creationId xmlns:a16="http://schemas.microsoft.com/office/drawing/2014/main" id="{525AFA56-E77C-737E-A025-7FBD5940082B}"/>
              </a:ext>
            </a:extLst>
          </p:cNvPr>
          <p:cNvPicPr>
            <a:picLocks noChangeAspect="1"/>
          </p:cNvPicPr>
          <p:nvPr/>
        </p:nvPicPr>
        <p:blipFill>
          <a:blip r:embed="rId3"/>
          <a:stretch>
            <a:fillRect/>
          </a:stretch>
        </p:blipFill>
        <p:spPr>
          <a:xfrm>
            <a:off x="4461896" y="1417638"/>
            <a:ext cx="4752975" cy="5524500"/>
          </a:xfrm>
          <a:prstGeom prst="rect">
            <a:avLst/>
          </a:prstGeom>
        </p:spPr>
      </p:pic>
      <p:pic>
        <p:nvPicPr>
          <p:cNvPr id="5" name="Inhaltsplatzhalter 4">
            <a:extLst>
              <a:ext uri="{FF2B5EF4-FFF2-40B4-BE49-F238E27FC236}">
                <a16:creationId xmlns:a16="http://schemas.microsoft.com/office/drawing/2014/main" id="{E92610D9-8543-CD7D-5C46-9DAF3CCE4B62}"/>
              </a:ext>
            </a:extLst>
          </p:cNvPr>
          <p:cNvPicPr>
            <a:picLocks noGrp="1" noChangeAspect="1"/>
          </p:cNvPicPr>
          <p:nvPr>
            <p:ph idx="1"/>
          </p:nvPr>
        </p:nvPicPr>
        <p:blipFill>
          <a:blip r:embed="rId4"/>
          <a:stretch>
            <a:fillRect/>
          </a:stretch>
        </p:blipFill>
        <p:spPr>
          <a:xfrm>
            <a:off x="8171934" y="2152462"/>
            <a:ext cx="4086785" cy="4525963"/>
          </a:xfrm>
          <a:prstGeom prst="rect">
            <a:avLst/>
          </a:prstGeom>
        </p:spPr>
      </p:pic>
      <p:pic>
        <p:nvPicPr>
          <p:cNvPr id="10" name="Grafik 9">
            <a:extLst>
              <a:ext uri="{FF2B5EF4-FFF2-40B4-BE49-F238E27FC236}">
                <a16:creationId xmlns:a16="http://schemas.microsoft.com/office/drawing/2014/main" id="{584CC07C-74D2-1076-C7B0-39CB772B5330}"/>
              </a:ext>
            </a:extLst>
          </p:cNvPr>
          <p:cNvPicPr>
            <a:picLocks noChangeAspect="1"/>
          </p:cNvPicPr>
          <p:nvPr/>
        </p:nvPicPr>
        <p:blipFill>
          <a:blip r:embed="rId5"/>
          <a:stretch>
            <a:fillRect/>
          </a:stretch>
        </p:blipFill>
        <p:spPr>
          <a:xfrm>
            <a:off x="232914" y="1183790"/>
            <a:ext cx="3977647" cy="4163852"/>
          </a:xfrm>
          <a:prstGeom prst="rect">
            <a:avLst/>
          </a:prstGeom>
        </p:spPr>
      </p:pic>
      <p:pic>
        <p:nvPicPr>
          <p:cNvPr id="9" name="Grafik 8">
            <a:extLst>
              <a:ext uri="{FF2B5EF4-FFF2-40B4-BE49-F238E27FC236}">
                <a16:creationId xmlns:a16="http://schemas.microsoft.com/office/drawing/2014/main" id="{F22A2CC4-D1C9-B083-824B-CE4D8D7CF9C8}"/>
              </a:ext>
            </a:extLst>
          </p:cNvPr>
          <p:cNvPicPr>
            <a:picLocks noChangeAspect="1"/>
          </p:cNvPicPr>
          <p:nvPr/>
        </p:nvPicPr>
        <p:blipFill>
          <a:blip r:embed="rId6"/>
          <a:stretch>
            <a:fillRect/>
          </a:stretch>
        </p:blipFill>
        <p:spPr>
          <a:xfrm>
            <a:off x="130736" y="3837285"/>
            <a:ext cx="4884884" cy="3020715"/>
          </a:xfrm>
          <a:prstGeom prst="rect">
            <a:avLst/>
          </a:prstGeom>
        </p:spPr>
      </p:pic>
      <p:pic>
        <p:nvPicPr>
          <p:cNvPr id="11" name="Grafik 10">
            <a:extLst>
              <a:ext uri="{FF2B5EF4-FFF2-40B4-BE49-F238E27FC236}">
                <a16:creationId xmlns:a16="http://schemas.microsoft.com/office/drawing/2014/main" id="{F3F183B8-778E-C429-FF13-989A83FC4F3E}"/>
              </a:ext>
            </a:extLst>
          </p:cNvPr>
          <p:cNvPicPr>
            <a:picLocks noChangeAspect="1"/>
          </p:cNvPicPr>
          <p:nvPr/>
        </p:nvPicPr>
        <p:blipFill>
          <a:blip r:embed="rId7"/>
          <a:stretch>
            <a:fillRect/>
          </a:stretch>
        </p:blipFill>
        <p:spPr>
          <a:xfrm>
            <a:off x="9225035" y="1065159"/>
            <a:ext cx="2608700" cy="968672"/>
          </a:xfrm>
          <a:prstGeom prst="rect">
            <a:avLst/>
          </a:prstGeom>
        </p:spPr>
      </p:pic>
    </p:spTree>
    <p:extLst>
      <p:ext uri="{BB962C8B-B14F-4D97-AF65-F5344CB8AC3E}">
        <p14:creationId xmlns:p14="http://schemas.microsoft.com/office/powerpoint/2010/main" val="4259425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D3CA1-CBCD-20A4-7299-E4AA03D1CEB3}"/>
              </a:ext>
            </a:extLst>
          </p:cNvPr>
          <p:cNvSpPr>
            <a:spLocks noGrp="1"/>
          </p:cNvSpPr>
          <p:nvPr>
            <p:ph type="title"/>
          </p:nvPr>
        </p:nvSpPr>
        <p:spPr/>
        <p:txBody>
          <a:bodyPr/>
          <a:lstStyle/>
          <a:p>
            <a:r>
              <a:rPr kumimoji="0" lang="en-US"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a:t>
            </a:r>
            <a:r>
              <a:rPr kumimoji="0" lang="en-GB"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1</a:t>
            </a:r>
            <a:r>
              <a:rPr kumimoji="0" lang="en-US"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kumimoji="0" lang="de-DE"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Development of </a:t>
            </a:r>
            <a:r>
              <a:rPr kumimoji="0" lang="de-DE" sz="3200" b="0"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Strategies</a:t>
            </a:r>
            <a:r>
              <a:rPr kumimoji="0" lang="de-DE"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Transnational, interregional, regional</a:t>
            </a:r>
            <a:endParaRPr lang="de-DE" dirty="0"/>
          </a:p>
        </p:txBody>
      </p:sp>
      <p:pic>
        <p:nvPicPr>
          <p:cNvPr id="5" name="Inhaltsplatzhalter 4">
            <a:extLst>
              <a:ext uri="{FF2B5EF4-FFF2-40B4-BE49-F238E27FC236}">
                <a16:creationId xmlns:a16="http://schemas.microsoft.com/office/drawing/2014/main" id="{798CBE29-0E5D-8B2D-85F6-243201494209}"/>
              </a:ext>
            </a:extLst>
          </p:cNvPr>
          <p:cNvPicPr>
            <a:picLocks noGrp="1" noChangeAspect="1"/>
          </p:cNvPicPr>
          <p:nvPr>
            <p:ph idx="1"/>
          </p:nvPr>
        </p:nvPicPr>
        <p:blipFill>
          <a:blip r:embed="rId2"/>
          <a:stretch>
            <a:fillRect/>
          </a:stretch>
        </p:blipFill>
        <p:spPr>
          <a:xfrm>
            <a:off x="332385" y="1417638"/>
            <a:ext cx="5345200" cy="3012030"/>
          </a:xfrm>
          <a:prstGeom prst="rect">
            <a:avLst/>
          </a:prstGeom>
        </p:spPr>
      </p:pic>
      <p:pic>
        <p:nvPicPr>
          <p:cNvPr id="7" name="Grafik 6">
            <a:extLst>
              <a:ext uri="{FF2B5EF4-FFF2-40B4-BE49-F238E27FC236}">
                <a16:creationId xmlns:a16="http://schemas.microsoft.com/office/drawing/2014/main" id="{F1E833E8-73AF-5FCE-8162-B4E6B278EE81}"/>
              </a:ext>
            </a:extLst>
          </p:cNvPr>
          <p:cNvPicPr>
            <a:picLocks noChangeAspect="1"/>
          </p:cNvPicPr>
          <p:nvPr/>
        </p:nvPicPr>
        <p:blipFill>
          <a:blip r:embed="rId3"/>
          <a:stretch>
            <a:fillRect/>
          </a:stretch>
        </p:blipFill>
        <p:spPr>
          <a:xfrm>
            <a:off x="7847860" y="1417638"/>
            <a:ext cx="3557149" cy="2479971"/>
          </a:xfrm>
          <a:prstGeom prst="rect">
            <a:avLst/>
          </a:prstGeom>
        </p:spPr>
      </p:pic>
      <p:pic>
        <p:nvPicPr>
          <p:cNvPr id="9" name="Grafik 8">
            <a:extLst>
              <a:ext uri="{FF2B5EF4-FFF2-40B4-BE49-F238E27FC236}">
                <a16:creationId xmlns:a16="http://schemas.microsoft.com/office/drawing/2014/main" id="{E462A988-50E4-2C4B-0E7A-9AD2076783AA}"/>
              </a:ext>
            </a:extLst>
          </p:cNvPr>
          <p:cNvPicPr>
            <a:picLocks noChangeAspect="1"/>
          </p:cNvPicPr>
          <p:nvPr/>
        </p:nvPicPr>
        <p:blipFill>
          <a:blip r:embed="rId4"/>
          <a:stretch>
            <a:fillRect/>
          </a:stretch>
        </p:blipFill>
        <p:spPr>
          <a:xfrm>
            <a:off x="109161" y="4055952"/>
            <a:ext cx="5583342" cy="2725848"/>
          </a:xfrm>
          <a:prstGeom prst="rect">
            <a:avLst/>
          </a:prstGeom>
        </p:spPr>
      </p:pic>
      <p:pic>
        <p:nvPicPr>
          <p:cNvPr id="11" name="Grafik 10">
            <a:extLst>
              <a:ext uri="{FF2B5EF4-FFF2-40B4-BE49-F238E27FC236}">
                <a16:creationId xmlns:a16="http://schemas.microsoft.com/office/drawing/2014/main" id="{2D7ECD3C-CF36-CC31-F3C0-91A9DAFB7219}"/>
              </a:ext>
            </a:extLst>
          </p:cNvPr>
          <p:cNvPicPr>
            <a:picLocks noChangeAspect="1"/>
          </p:cNvPicPr>
          <p:nvPr/>
        </p:nvPicPr>
        <p:blipFill>
          <a:blip r:embed="rId5"/>
          <a:stretch>
            <a:fillRect/>
          </a:stretch>
        </p:blipFill>
        <p:spPr>
          <a:xfrm>
            <a:off x="5697954" y="3897609"/>
            <a:ext cx="5431513" cy="2723791"/>
          </a:xfrm>
          <a:prstGeom prst="rect">
            <a:avLst/>
          </a:prstGeom>
        </p:spPr>
      </p:pic>
      <p:pic>
        <p:nvPicPr>
          <p:cNvPr id="13" name="Grafik 12">
            <a:extLst>
              <a:ext uri="{FF2B5EF4-FFF2-40B4-BE49-F238E27FC236}">
                <a16:creationId xmlns:a16="http://schemas.microsoft.com/office/drawing/2014/main" id="{A9D6314C-CAC1-631D-053F-F5B7128C1E19}"/>
              </a:ext>
            </a:extLst>
          </p:cNvPr>
          <p:cNvPicPr>
            <a:picLocks noChangeAspect="1"/>
          </p:cNvPicPr>
          <p:nvPr/>
        </p:nvPicPr>
        <p:blipFill>
          <a:blip r:embed="rId6"/>
          <a:stretch>
            <a:fillRect/>
          </a:stretch>
        </p:blipFill>
        <p:spPr>
          <a:xfrm>
            <a:off x="5819535" y="1978127"/>
            <a:ext cx="1906744" cy="1891051"/>
          </a:xfrm>
          <a:prstGeom prst="rect">
            <a:avLst/>
          </a:prstGeom>
        </p:spPr>
      </p:pic>
    </p:spTree>
    <p:extLst>
      <p:ext uri="{BB962C8B-B14F-4D97-AF65-F5344CB8AC3E}">
        <p14:creationId xmlns:p14="http://schemas.microsoft.com/office/powerpoint/2010/main" val="291328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7A86-BBB7-9B92-D303-11BD8FAABC53}"/>
              </a:ext>
            </a:extLst>
          </p:cNvPr>
          <p:cNvSpPr>
            <a:spLocks noGrp="1"/>
          </p:cNvSpPr>
          <p:nvPr>
            <p:ph type="title"/>
          </p:nvPr>
        </p:nvSpPr>
        <p:spPr/>
        <p:txBody>
          <a:bodyPr/>
          <a:lstStyle/>
          <a:p>
            <a:r>
              <a:rPr kumimoji="0" lang="en-US"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a:t>
            </a:r>
            <a:r>
              <a:rPr kumimoji="0" lang="en-GB"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1</a:t>
            </a:r>
            <a:r>
              <a:rPr kumimoji="0" lang="en-US" sz="3200" b="0"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lang="de-DE" sz="3200" dirty="0">
                <a:solidFill>
                  <a:srgbClr val="9ED561"/>
                </a:solidFill>
                <a:latin typeface="Trebuchet MS" panose="020B0603020202020204" pitchFamily="34" charset="0"/>
              </a:rPr>
              <a:t>Regional Action Plans</a:t>
            </a:r>
            <a:endParaRPr lang="de-DE" dirty="0"/>
          </a:p>
        </p:txBody>
      </p:sp>
      <p:pic>
        <p:nvPicPr>
          <p:cNvPr id="5" name="Inhaltsplatzhalter 4">
            <a:extLst>
              <a:ext uri="{FF2B5EF4-FFF2-40B4-BE49-F238E27FC236}">
                <a16:creationId xmlns:a16="http://schemas.microsoft.com/office/drawing/2014/main" id="{1F3641C5-37C2-E2A2-3A26-70B97515CD6B}"/>
              </a:ext>
            </a:extLst>
          </p:cNvPr>
          <p:cNvPicPr>
            <a:picLocks noGrp="1" noChangeAspect="1"/>
          </p:cNvPicPr>
          <p:nvPr>
            <p:ph idx="1"/>
          </p:nvPr>
        </p:nvPicPr>
        <p:blipFill>
          <a:blip r:embed="rId2"/>
          <a:stretch>
            <a:fillRect/>
          </a:stretch>
        </p:blipFill>
        <p:spPr>
          <a:xfrm>
            <a:off x="854044" y="1300839"/>
            <a:ext cx="3650353" cy="5178409"/>
          </a:xfrm>
          <a:prstGeom prst="rect">
            <a:avLst/>
          </a:prstGeom>
        </p:spPr>
      </p:pic>
      <p:pic>
        <p:nvPicPr>
          <p:cNvPr id="9" name="Grafik 8">
            <a:extLst>
              <a:ext uri="{FF2B5EF4-FFF2-40B4-BE49-F238E27FC236}">
                <a16:creationId xmlns:a16="http://schemas.microsoft.com/office/drawing/2014/main" id="{75BA034F-8CA8-B4AC-5A5F-B2EC99424134}"/>
              </a:ext>
            </a:extLst>
          </p:cNvPr>
          <p:cNvPicPr>
            <a:picLocks noChangeAspect="1"/>
          </p:cNvPicPr>
          <p:nvPr/>
        </p:nvPicPr>
        <p:blipFill>
          <a:blip r:embed="rId3"/>
          <a:stretch>
            <a:fillRect/>
          </a:stretch>
        </p:blipFill>
        <p:spPr>
          <a:xfrm>
            <a:off x="4593313" y="1300839"/>
            <a:ext cx="3433215" cy="4562948"/>
          </a:xfrm>
          <a:prstGeom prst="rect">
            <a:avLst/>
          </a:prstGeom>
        </p:spPr>
      </p:pic>
      <p:pic>
        <p:nvPicPr>
          <p:cNvPr id="7" name="Grafik 6">
            <a:extLst>
              <a:ext uri="{FF2B5EF4-FFF2-40B4-BE49-F238E27FC236}">
                <a16:creationId xmlns:a16="http://schemas.microsoft.com/office/drawing/2014/main" id="{166980E9-C6CD-8592-186B-0545715203E3}"/>
              </a:ext>
            </a:extLst>
          </p:cNvPr>
          <p:cNvPicPr>
            <a:picLocks noChangeAspect="1"/>
          </p:cNvPicPr>
          <p:nvPr/>
        </p:nvPicPr>
        <p:blipFill>
          <a:blip r:embed="rId4"/>
          <a:stretch>
            <a:fillRect/>
          </a:stretch>
        </p:blipFill>
        <p:spPr>
          <a:xfrm>
            <a:off x="8026528" y="1300839"/>
            <a:ext cx="3222512" cy="4973558"/>
          </a:xfrm>
          <a:prstGeom prst="rect">
            <a:avLst/>
          </a:prstGeom>
        </p:spPr>
      </p:pic>
      <p:pic>
        <p:nvPicPr>
          <p:cNvPr id="10" name="Grafik 9">
            <a:extLst>
              <a:ext uri="{FF2B5EF4-FFF2-40B4-BE49-F238E27FC236}">
                <a16:creationId xmlns:a16="http://schemas.microsoft.com/office/drawing/2014/main" id="{E45F0ED6-8FE0-2944-3C95-C5FE49682523}"/>
              </a:ext>
            </a:extLst>
          </p:cNvPr>
          <p:cNvPicPr>
            <a:picLocks noChangeAspect="1"/>
          </p:cNvPicPr>
          <p:nvPr/>
        </p:nvPicPr>
        <p:blipFill>
          <a:blip r:embed="rId5"/>
          <a:stretch>
            <a:fillRect/>
          </a:stretch>
        </p:blipFill>
        <p:spPr>
          <a:xfrm>
            <a:off x="8794555" y="448290"/>
            <a:ext cx="2609314" cy="969348"/>
          </a:xfrm>
          <a:prstGeom prst="rect">
            <a:avLst/>
          </a:prstGeom>
        </p:spPr>
      </p:pic>
    </p:spTree>
    <p:extLst>
      <p:ext uri="{BB962C8B-B14F-4D97-AF65-F5344CB8AC3E}">
        <p14:creationId xmlns:p14="http://schemas.microsoft.com/office/powerpoint/2010/main" val="282449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F5F06C7F-0084-2D47-55DA-16E45C3EB3AC}"/>
              </a:ext>
            </a:extLst>
          </p:cNvPr>
          <p:cNvSpPr txBox="1">
            <a:spLocks/>
          </p:cNvSpPr>
          <p:nvPr/>
        </p:nvSpPr>
        <p:spPr>
          <a:xfrm>
            <a:off x="0" y="4082391"/>
            <a:ext cx="5879212" cy="1956841"/>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9ED561"/>
                </a:solidFill>
                <a:latin typeface="Trebuchet MS" panose="020B0603020202020204" pitchFamily="34" charset="0"/>
              </a:rPr>
              <a:t>WP</a:t>
            </a:r>
            <a:r>
              <a:rPr lang="hu-HU" dirty="0">
                <a:solidFill>
                  <a:srgbClr val="9ED561"/>
                </a:solidFill>
                <a:latin typeface="Trebuchet MS" panose="020B0603020202020204" pitchFamily="34" charset="0"/>
              </a:rPr>
              <a:t>2</a:t>
            </a:r>
            <a:r>
              <a:rPr lang="en-US" dirty="0">
                <a:solidFill>
                  <a:srgbClr val="9ED561"/>
                </a:solidFill>
                <a:latin typeface="Trebuchet MS" panose="020B0603020202020204" pitchFamily="34" charset="0"/>
              </a:rPr>
              <a:t>: </a:t>
            </a:r>
            <a:r>
              <a:rPr lang="de-AT" dirty="0">
                <a:solidFill>
                  <a:srgbClr val="9ED561"/>
                </a:solidFill>
                <a:latin typeface="Trebuchet MS" panose="020B0603020202020204" pitchFamily="34" charset="0"/>
              </a:rPr>
              <a:t>H2-ready </a:t>
            </a:r>
            <a:r>
              <a:rPr lang="de-AT" dirty="0" err="1">
                <a:solidFill>
                  <a:srgbClr val="9ED561"/>
                </a:solidFill>
                <a:latin typeface="Trebuchet MS" panose="020B0603020202020204" pitchFamily="34" charset="0"/>
              </a:rPr>
              <a:t>regions</a:t>
            </a:r>
            <a:r>
              <a:rPr lang="de-AT" dirty="0">
                <a:solidFill>
                  <a:srgbClr val="9ED561"/>
                </a:solidFill>
                <a:latin typeface="Trebuchet MS" panose="020B0603020202020204" pitchFamily="34" charset="0"/>
              </a:rPr>
              <a:t>: Support </a:t>
            </a:r>
            <a:r>
              <a:rPr lang="de-AT" dirty="0" err="1">
                <a:solidFill>
                  <a:srgbClr val="9ED561"/>
                </a:solidFill>
                <a:latin typeface="Trebuchet MS" panose="020B0603020202020204" pitchFamily="34" charset="0"/>
              </a:rPr>
              <a:t>mechanisms</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for</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energy</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system</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transition</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and</a:t>
            </a:r>
            <a:r>
              <a:rPr lang="de-AT" dirty="0">
                <a:solidFill>
                  <a:srgbClr val="9ED561"/>
                </a:solidFill>
                <a:latin typeface="Trebuchet MS" panose="020B0603020202020204" pitchFamily="34" charset="0"/>
              </a:rPr>
              <a:t> </a:t>
            </a:r>
            <a:r>
              <a:rPr lang="de-AT" dirty="0" err="1">
                <a:solidFill>
                  <a:srgbClr val="9ED561"/>
                </a:solidFill>
                <a:latin typeface="Trebuchet MS" panose="020B0603020202020204" pitchFamily="34" charset="0"/>
              </a:rPr>
              <a:t>participation</a:t>
            </a:r>
            <a:r>
              <a:rPr lang="de-AT" dirty="0">
                <a:solidFill>
                  <a:srgbClr val="9ED561"/>
                </a:solidFill>
                <a:latin typeface="Trebuchet MS" panose="020B0603020202020204" pitchFamily="34" charset="0"/>
              </a:rPr>
              <a:t> </a:t>
            </a:r>
            <a:endParaRPr lang="en-US" dirty="0">
              <a:solidFill>
                <a:srgbClr val="9ED561"/>
              </a:solidFill>
              <a:latin typeface="Trebuchet MS" panose="020B060302020202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569"/>
            <a:ext cx="33147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élník 7"/>
          <p:cNvSpPr/>
          <p:nvPr/>
        </p:nvSpPr>
        <p:spPr>
          <a:xfrm>
            <a:off x="5589037" y="0"/>
            <a:ext cx="6602963" cy="6858001"/>
          </a:xfrm>
          <a:prstGeom prst="rect">
            <a:avLst/>
          </a:prstGeom>
          <a:solidFill>
            <a:schemeClr val="tx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bdélník 10"/>
          <p:cNvSpPr/>
          <p:nvPr/>
        </p:nvSpPr>
        <p:spPr>
          <a:xfrm>
            <a:off x="363894" y="1259633"/>
            <a:ext cx="354563"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9800" y="1142995"/>
            <a:ext cx="4572009" cy="4572009"/>
          </a:xfrm>
          <a:prstGeom prst="rect">
            <a:avLst/>
          </a:prstGeom>
        </p:spPr>
      </p:pic>
    </p:spTree>
    <p:extLst>
      <p:ext uri="{BB962C8B-B14F-4D97-AF65-F5344CB8AC3E}">
        <p14:creationId xmlns:p14="http://schemas.microsoft.com/office/powerpoint/2010/main" val="330774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167" y="648263"/>
            <a:ext cx="11437273" cy="686007"/>
          </a:xfrm>
        </p:spPr>
        <p:txBody>
          <a:bodyPr>
            <a:noAutofit/>
          </a:bodyPr>
          <a:lstStyle/>
          <a:p>
            <a:pPr algn="l"/>
            <a:r>
              <a:rPr lang="de-DE" sz="3200" b="1" dirty="0">
                <a:solidFill>
                  <a:srgbClr val="9ED561"/>
                </a:solidFill>
                <a:latin typeface="Trebuchet MS" panose="020B0603020202020204" pitchFamily="34" charset="0"/>
              </a:rPr>
              <a:t>WP2 </a:t>
            </a:r>
            <a:r>
              <a:rPr lang="de-AT" sz="3200" b="1" dirty="0">
                <a:solidFill>
                  <a:srgbClr val="9ED561"/>
                </a:solidFill>
                <a:latin typeface="Trebuchet MS" panose="020B0603020202020204" pitchFamily="34" charset="0"/>
              </a:rPr>
              <a:t>H2-ready </a:t>
            </a:r>
            <a:r>
              <a:rPr lang="de-AT" sz="3200" b="1" dirty="0" err="1">
                <a:solidFill>
                  <a:srgbClr val="9ED561"/>
                </a:solidFill>
                <a:latin typeface="Trebuchet MS" panose="020B0603020202020204" pitchFamily="34" charset="0"/>
              </a:rPr>
              <a:t>regions</a:t>
            </a:r>
            <a:r>
              <a:rPr lang="de-AT" sz="3200" b="1" dirty="0">
                <a:solidFill>
                  <a:srgbClr val="9ED561"/>
                </a:solidFill>
                <a:latin typeface="Trebuchet MS" panose="020B0603020202020204" pitchFamily="34" charset="0"/>
              </a:rPr>
              <a:t>: Support </a:t>
            </a:r>
            <a:r>
              <a:rPr lang="de-AT" sz="3200" b="1" dirty="0" err="1">
                <a:solidFill>
                  <a:srgbClr val="9ED561"/>
                </a:solidFill>
                <a:latin typeface="Trebuchet MS" panose="020B0603020202020204" pitchFamily="34" charset="0"/>
              </a:rPr>
              <a:t>mechanisms</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for</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energy</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system</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transition</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and</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participation</a:t>
            </a:r>
            <a:r>
              <a:rPr lang="de-AT" sz="3200" b="1" dirty="0">
                <a:solidFill>
                  <a:srgbClr val="9ED561"/>
                </a:solidFill>
                <a:latin typeface="Trebuchet MS" panose="020B0603020202020204" pitchFamily="34" charset="0"/>
              </a:rPr>
              <a:t/>
            </a:r>
            <a:br>
              <a:rPr lang="de-AT" sz="3200" b="1" dirty="0">
                <a:solidFill>
                  <a:srgbClr val="9ED561"/>
                </a:solidFill>
                <a:latin typeface="Trebuchet MS" panose="020B0603020202020204" pitchFamily="34" charset="0"/>
              </a:rPr>
            </a:br>
            <a:r>
              <a:rPr lang="de-AT" sz="3200" b="1" dirty="0">
                <a:solidFill>
                  <a:srgbClr val="9ED561"/>
                </a:solidFill>
                <a:latin typeface="Trebuchet MS" panose="020B0603020202020204" pitchFamily="34" charset="0"/>
              </a:rPr>
              <a:t/>
            </a:r>
            <a:br>
              <a:rPr lang="de-AT" sz="3200" b="1" dirty="0">
                <a:solidFill>
                  <a:srgbClr val="9ED561"/>
                </a:solidFill>
                <a:latin typeface="Trebuchet MS" panose="020B0603020202020204" pitchFamily="34" charset="0"/>
              </a:rPr>
            </a:br>
            <a:r>
              <a:rPr lang="de-DE" sz="3200" b="1" dirty="0" err="1">
                <a:solidFill>
                  <a:srgbClr val="9ED561"/>
                </a:solidFill>
                <a:latin typeface="Trebuchet MS" panose="020B0603020202020204" pitchFamily="34" charset="0"/>
              </a:rPr>
              <a:t>Overview</a:t>
            </a:r>
            <a:endParaRPr lang="de-DE" sz="3200" b="1" dirty="0">
              <a:solidFill>
                <a:srgbClr val="9ED561"/>
              </a:solidFill>
              <a:latin typeface="Trebuchet MS" panose="020B0603020202020204" pitchFamily="34" charset="0"/>
            </a:endParaRPr>
          </a:p>
        </p:txBody>
      </p:sp>
      <p:sp>
        <p:nvSpPr>
          <p:cNvPr id="24" name="Obdélník 23"/>
          <p:cNvSpPr/>
          <p:nvPr/>
        </p:nvSpPr>
        <p:spPr>
          <a:xfrm>
            <a:off x="755778" y="2129076"/>
            <a:ext cx="10375641" cy="4524315"/>
          </a:xfrm>
          <a:prstGeom prst="rect">
            <a:avLst/>
          </a:prstGeom>
        </p:spPr>
        <p:txBody>
          <a:bodyPr wrap="square">
            <a:spAutoFit/>
          </a:bodyPr>
          <a:lstStyle/>
          <a:p>
            <a:r>
              <a:rPr lang="en-US" sz="2400" dirty="0"/>
              <a:t>The main goal is to </a:t>
            </a:r>
            <a:r>
              <a:rPr lang="en-US" sz="2400" b="1" dirty="0"/>
              <a:t>develop an energy system model to identify a cost-efficient hydrogen infrastructure set-up and link it to a GIS-based tool</a:t>
            </a:r>
            <a:r>
              <a:rPr lang="en-US" sz="2400" dirty="0"/>
              <a:t> aligning cross-regional hydrogen transition projects and activities to identify gaps and avoid overcapacities.</a:t>
            </a:r>
          </a:p>
          <a:p>
            <a:endParaRPr lang="en-US" sz="2400" dirty="0"/>
          </a:p>
          <a:p>
            <a:r>
              <a:rPr lang="en-US" sz="2400" dirty="0"/>
              <a:t>Additionally, we will identify a common framework for </a:t>
            </a:r>
            <a:r>
              <a:rPr lang="en-US" sz="2400" b="1" dirty="0"/>
              <a:t>setting up regional H2 competence </a:t>
            </a:r>
            <a:r>
              <a:rPr lang="en-US" sz="2400" b="1" dirty="0" err="1"/>
              <a:t>centres</a:t>
            </a:r>
            <a:r>
              <a:rPr lang="en-US" sz="2400" b="1" dirty="0"/>
              <a:t> for capacity building of regional and local public and private stakeholders</a:t>
            </a:r>
            <a:r>
              <a:rPr lang="en-US" sz="2400" dirty="0"/>
              <a:t> to accompany the hydrogen-based energy transition in each region. </a:t>
            </a:r>
          </a:p>
          <a:p>
            <a:endParaRPr lang="en-US" sz="2400" dirty="0"/>
          </a:p>
          <a:p>
            <a:r>
              <a:rPr lang="en-US" sz="2400" dirty="0"/>
              <a:t>Developed </a:t>
            </a:r>
            <a:r>
              <a:rPr lang="en-US" sz="2400" b="1" dirty="0"/>
              <a:t>H2 vouchers </a:t>
            </a:r>
            <a:r>
              <a:rPr lang="en-US" sz="2400" dirty="0"/>
              <a:t>will represent a possible “ready-to-use” option for financial support of projects related to the hydrogen economy / hydrogen value chain.</a:t>
            </a:r>
            <a:endParaRPr lang="sk-SK" sz="2400" dirty="0"/>
          </a:p>
        </p:txBody>
      </p:sp>
    </p:spTree>
    <p:extLst>
      <p:ext uri="{BB962C8B-B14F-4D97-AF65-F5344CB8AC3E}">
        <p14:creationId xmlns:p14="http://schemas.microsoft.com/office/powerpoint/2010/main" val="268410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E852C3AE-C40D-4CE6-E996-8C8231D7BB3D}"/>
              </a:ext>
            </a:extLst>
          </p:cNvPr>
          <p:cNvSpPr/>
          <p:nvPr/>
        </p:nvSpPr>
        <p:spPr>
          <a:xfrm>
            <a:off x="6550004" y="5048408"/>
            <a:ext cx="5183888" cy="1571275"/>
          </a:xfrm>
          <a:prstGeom prst="rect">
            <a:avLst/>
          </a:prstGeom>
          <a:solidFill>
            <a:srgbClr val="7E93A5">
              <a:alpha val="90000"/>
              <a:tint val="40000"/>
              <a:hueOff val="0"/>
              <a:satOff val="0"/>
              <a:lumOff val="0"/>
              <a:alphaOff val="0"/>
            </a:srgbClr>
          </a:solidFill>
          <a:ln w="25400" cap="flat" cmpd="sng" algn="ctr">
            <a:solidFill>
              <a:srgbClr val="7E93A5">
                <a:alpha val="90000"/>
                <a:tint val="40000"/>
                <a:hueOff val="0"/>
                <a:satOff val="0"/>
                <a:lumOff val="0"/>
                <a:alphaOff val="0"/>
              </a:srgbClr>
            </a:solidFill>
            <a:prstDash val="solid"/>
          </a:ln>
          <a:effectLst/>
        </p:spPr>
        <p:txBody>
          <a:bodyPr spcFirstLastPara="0" vert="horz" wrap="square" lIns="113792" tIns="113792" rIns="151723" bIns="170688" numCol="1" spcCol="1270" anchor="t" anchorCtr="0">
            <a:noAutofit/>
          </a:bodyPr>
          <a:lstStyle/>
          <a:p>
            <a:endParaRPr lang="it-IT" sz="2400" b="1">
              <a:latin typeface="Trebuchet MS" panose="020B0603020202020204" pitchFamily="34" charset="0"/>
            </a:endParaRPr>
          </a:p>
        </p:txBody>
      </p:sp>
      <p:sp>
        <p:nvSpPr>
          <p:cNvPr id="2" name="Titolo 1">
            <a:extLst>
              <a:ext uri="{FF2B5EF4-FFF2-40B4-BE49-F238E27FC236}">
                <a16:creationId xmlns:a16="http://schemas.microsoft.com/office/drawing/2014/main" id="{BD11D6AC-CBC4-8DF5-E260-4320E48254B0}"/>
              </a:ext>
            </a:extLst>
          </p:cNvPr>
          <p:cNvSpPr>
            <a:spLocks noGrp="1"/>
          </p:cNvSpPr>
          <p:nvPr>
            <p:ph type="title"/>
          </p:nvPr>
        </p:nvSpPr>
        <p:spPr>
          <a:xfrm>
            <a:off x="681134" y="233893"/>
            <a:ext cx="11368625" cy="686007"/>
          </a:xfrm>
        </p:spPr>
        <p:txBody>
          <a:bodyPr>
            <a:noAutofit/>
          </a:bodyPr>
          <a:lstStyle/>
          <a:p>
            <a:pPr algn="l"/>
            <a:r>
              <a:rPr lang="de-DE" sz="3600" b="1" dirty="0">
                <a:solidFill>
                  <a:srgbClr val="9ED561"/>
                </a:solidFill>
                <a:latin typeface="Trebuchet MS" panose="020B0603020202020204" pitchFamily="34" charset="0"/>
              </a:rPr>
              <a:t>WP2: </a:t>
            </a:r>
            <a:r>
              <a:rPr kumimoji="0" lang="de-AT" sz="32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Support </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mechanisms</a:t>
            </a:r>
            <a:endParaRPr lang="it-IT" sz="3600" dirty="0">
              <a:solidFill>
                <a:srgbClr val="9ED561"/>
              </a:solidFill>
              <a:latin typeface="Trebuchet MS" panose="020B0603020202020204" pitchFamily="34" charset="0"/>
            </a:endParaRPr>
          </a:p>
        </p:txBody>
      </p:sp>
      <p:sp>
        <p:nvSpPr>
          <p:cNvPr id="5" name="Rettangolo 4">
            <a:extLst>
              <a:ext uri="{FF2B5EF4-FFF2-40B4-BE49-F238E27FC236}">
                <a16:creationId xmlns:a16="http://schemas.microsoft.com/office/drawing/2014/main" id="{B9BBB5AC-C581-FECC-F4E7-2E442398CF54}"/>
              </a:ext>
            </a:extLst>
          </p:cNvPr>
          <p:cNvSpPr/>
          <p:nvPr/>
        </p:nvSpPr>
        <p:spPr>
          <a:xfrm>
            <a:off x="1149309" y="5048408"/>
            <a:ext cx="5186808" cy="1571275"/>
          </a:xfrm>
          <a:prstGeom prst="rect">
            <a:avLst/>
          </a:prstGeom>
          <a:solidFill>
            <a:srgbClr val="7E93A5">
              <a:alpha val="90000"/>
              <a:tint val="40000"/>
              <a:hueOff val="0"/>
              <a:satOff val="0"/>
              <a:lumOff val="0"/>
              <a:alphaOff val="0"/>
            </a:srgbClr>
          </a:solidFill>
          <a:ln w="25400" cap="flat" cmpd="sng" algn="ctr">
            <a:solidFill>
              <a:srgbClr val="7E93A5">
                <a:alpha val="90000"/>
                <a:tint val="40000"/>
                <a:hueOff val="0"/>
                <a:satOff val="0"/>
                <a:lumOff val="0"/>
                <a:alphaOff val="0"/>
              </a:srgbClr>
            </a:solidFill>
            <a:prstDash val="solid"/>
          </a:ln>
          <a:effectLst/>
        </p:spPr>
        <p:txBody>
          <a:bodyPr spcFirstLastPara="0" vert="horz" wrap="square" lIns="113792" tIns="113792" rIns="151723" bIns="170688" numCol="1" spcCol="1270" anchor="t" anchorCtr="0">
            <a:noAutofit/>
          </a:bodyPr>
          <a:lstStyle/>
          <a:p>
            <a:endParaRPr lang="it-IT" sz="2400" b="1">
              <a:latin typeface="Trebuchet MS" panose="020B0603020202020204" pitchFamily="34" charset="0"/>
            </a:endParaRPr>
          </a:p>
        </p:txBody>
      </p:sp>
      <p:sp>
        <p:nvSpPr>
          <p:cNvPr id="14" name="Figura a mano libera: forma 13">
            <a:extLst>
              <a:ext uri="{FF2B5EF4-FFF2-40B4-BE49-F238E27FC236}">
                <a16:creationId xmlns:a16="http://schemas.microsoft.com/office/drawing/2014/main" id="{B0E31E02-ECBB-356E-3510-97945B1F923C}"/>
              </a:ext>
            </a:extLst>
          </p:cNvPr>
          <p:cNvSpPr/>
          <p:nvPr/>
        </p:nvSpPr>
        <p:spPr>
          <a:xfrm>
            <a:off x="1149309" y="1039321"/>
            <a:ext cx="5186808" cy="1205851"/>
          </a:xfrm>
          <a:custGeom>
            <a:avLst/>
            <a:gdLst>
              <a:gd name="connsiteX0" fmla="*/ 0 w 2135399"/>
              <a:gd name="connsiteY0" fmla="*/ 0 h 629272"/>
              <a:gd name="connsiteX1" fmla="*/ 2135399 w 2135399"/>
              <a:gd name="connsiteY1" fmla="*/ 0 h 629272"/>
              <a:gd name="connsiteX2" fmla="*/ 2135399 w 2135399"/>
              <a:gd name="connsiteY2" fmla="*/ 629272 h 629272"/>
              <a:gd name="connsiteX3" fmla="*/ 0 w 2135399"/>
              <a:gd name="connsiteY3" fmla="*/ 629272 h 629272"/>
              <a:gd name="connsiteX4" fmla="*/ 0 w 2135399"/>
              <a:gd name="connsiteY4" fmla="*/ 0 h 62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399" h="629272">
                <a:moveTo>
                  <a:pt x="0" y="0"/>
                </a:moveTo>
                <a:lnTo>
                  <a:pt x="2135399" y="0"/>
                </a:lnTo>
                <a:lnTo>
                  <a:pt x="2135399" y="629272"/>
                </a:lnTo>
                <a:lnTo>
                  <a:pt x="0" y="629272"/>
                </a:lnTo>
                <a:lnTo>
                  <a:pt x="0" y="0"/>
                </a:lnTo>
                <a:close/>
              </a:path>
            </a:pathLst>
          </a:custGeom>
          <a:ln>
            <a:noFill/>
          </a:ln>
        </p:spPr>
        <p:style>
          <a:lnRef idx="3">
            <a:schemeClr val="lt1"/>
          </a:lnRef>
          <a:fillRef idx="1">
            <a:schemeClr val="dk1"/>
          </a:fillRef>
          <a:effectRef idx="1">
            <a:schemeClr val="dk1"/>
          </a:effectRef>
          <a:fontRef idx="minor">
            <a:schemeClr val="lt1"/>
          </a:fontRef>
        </p:style>
        <p:txBody>
          <a:bodyPr spcFirstLastPara="0" vert="horz" wrap="square" lIns="123275" tIns="70443" rIns="123275" bIns="70443" numCol="1" spcCol="1270" anchor="ctr" anchorCtr="0">
            <a:noAutofit/>
          </a:bodyPr>
          <a:lstStyle/>
          <a:p>
            <a:pPr algn="ctr" defTabSz="770447">
              <a:lnSpc>
                <a:spcPct val="90000"/>
              </a:lnSpc>
              <a:spcBef>
                <a:spcPct val="0"/>
              </a:spcBef>
              <a:spcAft>
                <a:spcPct val="35000"/>
              </a:spcAft>
            </a:pPr>
            <a:r>
              <a:rPr lang="en-GB" sz="2400" b="1" dirty="0">
                <a:latin typeface="Trebuchet MS" panose="020B0603020202020204" pitchFamily="34" charset="0"/>
              </a:rPr>
              <a:t>A.T2.1 </a:t>
            </a:r>
            <a:r>
              <a:rPr lang="en-US" sz="2400" b="1" dirty="0">
                <a:latin typeface="Trebuchet MS" panose="020B0603020202020204" pitchFamily="34" charset="0"/>
              </a:rPr>
              <a:t>Support mechanisms I: mapping and modelling regional H2 energy systems</a:t>
            </a:r>
            <a:endParaRPr lang="it-IT" sz="2400" dirty="0">
              <a:latin typeface="Trebuchet MS" panose="020B0603020202020204" pitchFamily="34" charset="0"/>
            </a:endParaRPr>
          </a:p>
        </p:txBody>
      </p:sp>
      <p:sp>
        <p:nvSpPr>
          <p:cNvPr id="15" name="Figura a mano libera: forma 14">
            <a:extLst>
              <a:ext uri="{FF2B5EF4-FFF2-40B4-BE49-F238E27FC236}">
                <a16:creationId xmlns:a16="http://schemas.microsoft.com/office/drawing/2014/main" id="{4C8CB097-9934-D1AD-F776-2CBAEDA80663}"/>
              </a:ext>
            </a:extLst>
          </p:cNvPr>
          <p:cNvSpPr/>
          <p:nvPr/>
        </p:nvSpPr>
        <p:spPr>
          <a:xfrm>
            <a:off x="1152229" y="2245172"/>
            <a:ext cx="5183888" cy="2703731"/>
          </a:xfrm>
          <a:custGeom>
            <a:avLst/>
            <a:gdLst>
              <a:gd name="connsiteX0" fmla="*/ 0 w 2135399"/>
              <a:gd name="connsiteY0" fmla="*/ 0 h 1819935"/>
              <a:gd name="connsiteX1" fmla="*/ 2135399 w 2135399"/>
              <a:gd name="connsiteY1" fmla="*/ 0 h 1819935"/>
              <a:gd name="connsiteX2" fmla="*/ 2135399 w 2135399"/>
              <a:gd name="connsiteY2" fmla="*/ 1819935 h 1819935"/>
              <a:gd name="connsiteX3" fmla="*/ 0 w 2135399"/>
              <a:gd name="connsiteY3" fmla="*/ 1819935 h 1819935"/>
              <a:gd name="connsiteX4" fmla="*/ 0 w 2135399"/>
              <a:gd name="connsiteY4" fmla="*/ 0 h 181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399" h="1819935">
                <a:moveTo>
                  <a:pt x="0" y="0"/>
                </a:moveTo>
                <a:lnTo>
                  <a:pt x="2135399" y="0"/>
                </a:lnTo>
                <a:lnTo>
                  <a:pt x="2135399" y="1819935"/>
                </a:lnTo>
                <a:lnTo>
                  <a:pt x="0" y="181993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2456" tIns="92456" rIns="123275" bIns="138684" numCol="1" spcCol="1270" anchor="t" anchorCtr="0">
            <a:noAutofit/>
          </a:bodyPr>
          <a:lstStyle/>
          <a:p>
            <a:pPr marL="0" lvl="1" defTabSz="770447">
              <a:lnSpc>
                <a:spcPct val="90000"/>
              </a:lnSpc>
              <a:spcBef>
                <a:spcPct val="0"/>
              </a:spcBef>
              <a:spcAft>
                <a:spcPct val="15000"/>
              </a:spcAft>
            </a:pPr>
            <a:r>
              <a:rPr lang="en-GB" sz="1733" b="1" dirty="0">
                <a:latin typeface="Trebuchet MS" panose="020B0603020202020204" pitchFamily="34" charset="0"/>
              </a:rPr>
              <a:t>2.1.1 </a:t>
            </a:r>
            <a:r>
              <a:rPr lang="en-US" sz="1733" dirty="0">
                <a:latin typeface="Trebuchet MS" panose="020B0603020202020204" pitchFamily="34" charset="0"/>
              </a:rPr>
              <a:t>Digital GIS database: methodology, prototype and evaluation results</a:t>
            </a:r>
          </a:p>
          <a:p>
            <a:pPr marL="0" lvl="1" defTabSz="770447">
              <a:lnSpc>
                <a:spcPct val="90000"/>
              </a:lnSpc>
              <a:spcBef>
                <a:spcPct val="0"/>
              </a:spcBef>
              <a:spcAft>
                <a:spcPct val="15000"/>
              </a:spcAft>
            </a:pPr>
            <a:endParaRPr lang="it-IT" sz="1733" dirty="0">
              <a:latin typeface="Trebuchet MS" panose="020B0603020202020204" pitchFamily="34" charset="0"/>
            </a:endParaRPr>
          </a:p>
          <a:p>
            <a:pPr marL="0" lvl="1" defTabSz="770447">
              <a:lnSpc>
                <a:spcPct val="90000"/>
              </a:lnSpc>
              <a:spcBef>
                <a:spcPct val="0"/>
              </a:spcBef>
              <a:spcAft>
                <a:spcPct val="15000"/>
              </a:spcAft>
            </a:pPr>
            <a:r>
              <a:rPr lang="en-GB" sz="1733" b="1" dirty="0">
                <a:latin typeface="Trebuchet MS" panose="020B0603020202020204" pitchFamily="34" charset="0"/>
              </a:rPr>
              <a:t>2.1.2 </a:t>
            </a:r>
            <a:r>
              <a:rPr lang="en-US" sz="1733" dirty="0">
                <a:latin typeface="Trebuchet MS" panose="020B0603020202020204" pitchFamily="34" charset="0"/>
              </a:rPr>
              <a:t>Energy cells model: results of modelling and evaluation</a:t>
            </a:r>
          </a:p>
          <a:p>
            <a:pPr marL="0" lvl="1" defTabSz="770447">
              <a:lnSpc>
                <a:spcPct val="90000"/>
              </a:lnSpc>
              <a:spcBef>
                <a:spcPct val="0"/>
              </a:spcBef>
              <a:spcAft>
                <a:spcPct val="15000"/>
              </a:spcAft>
            </a:pPr>
            <a:endParaRPr lang="en-US" sz="1733" dirty="0">
              <a:latin typeface="Trebuchet MS" panose="020B0603020202020204" pitchFamily="34" charset="0"/>
            </a:endParaRPr>
          </a:p>
          <a:p>
            <a:pPr marL="0" lvl="1" defTabSz="770447">
              <a:lnSpc>
                <a:spcPct val="90000"/>
              </a:lnSpc>
              <a:spcBef>
                <a:spcPct val="0"/>
              </a:spcBef>
              <a:spcAft>
                <a:spcPct val="15000"/>
              </a:spcAft>
            </a:pPr>
            <a:r>
              <a:rPr lang="en-US" sz="1733" b="1" dirty="0">
                <a:latin typeface="Trebuchet MS" panose="020B0603020202020204" pitchFamily="34" charset="0"/>
              </a:rPr>
              <a:t>2.1.3</a:t>
            </a:r>
            <a:r>
              <a:rPr lang="en-US" sz="1733" dirty="0">
                <a:latin typeface="Trebuchet MS" panose="020B0603020202020204" pitchFamily="34" charset="0"/>
              </a:rPr>
              <a:t> </a:t>
            </a:r>
            <a:r>
              <a:rPr lang="en-GB" sz="1733" dirty="0">
                <a:latin typeface="Trebuchet MS" panose="020B0603020202020204" pitchFamily="34" charset="0"/>
              </a:rPr>
              <a:t>Report on the testing of a strategic decision-support tool</a:t>
            </a:r>
          </a:p>
        </p:txBody>
      </p:sp>
      <p:pic>
        <p:nvPicPr>
          <p:cNvPr id="7" name="Picture 3" descr="D:\LuSah\Downloads\noun_1110080_cc.png">
            <a:extLst>
              <a:ext uri="{FF2B5EF4-FFF2-40B4-BE49-F238E27FC236}">
                <a16:creationId xmlns:a16="http://schemas.microsoft.com/office/drawing/2014/main" id="{5A23C34A-03B7-D0FF-8D63-3821A5E6497D}"/>
              </a:ext>
            </a:extLst>
          </p:cNvPr>
          <p:cNvPicPr>
            <a:picLocks noChangeAspect="1" noChangeArrowheads="1"/>
          </p:cNvPicPr>
          <p:nvPr/>
        </p:nvPicPr>
        <p:blipFill>
          <a:blip r:embed="rId2" cstate="print"/>
          <a:srcRect b="14951"/>
          <a:stretch>
            <a:fillRect/>
          </a:stretch>
        </p:blipFill>
        <p:spPr bwMode="auto">
          <a:xfrm>
            <a:off x="2947674" y="5167831"/>
            <a:ext cx="1590079" cy="1352347"/>
          </a:xfrm>
          <a:prstGeom prst="rect">
            <a:avLst/>
          </a:prstGeom>
          <a:noFill/>
        </p:spPr>
      </p:pic>
      <p:pic>
        <p:nvPicPr>
          <p:cNvPr id="10" name="Picture 1" descr="D:\LuSah\Downloads\noun_781781_cc.png">
            <a:extLst>
              <a:ext uri="{FF2B5EF4-FFF2-40B4-BE49-F238E27FC236}">
                <a16:creationId xmlns:a16="http://schemas.microsoft.com/office/drawing/2014/main" id="{2ECD7D0A-979D-C8E9-0A61-6D8129596E43}"/>
              </a:ext>
            </a:extLst>
          </p:cNvPr>
          <p:cNvPicPr>
            <a:picLocks noChangeAspect="1" noChangeArrowheads="1"/>
          </p:cNvPicPr>
          <p:nvPr/>
        </p:nvPicPr>
        <p:blipFill>
          <a:blip r:embed="rId3" cstate="print"/>
          <a:srcRect b="14308"/>
          <a:stretch>
            <a:fillRect/>
          </a:stretch>
        </p:blipFill>
        <p:spPr bwMode="auto">
          <a:xfrm>
            <a:off x="8349615" y="5192162"/>
            <a:ext cx="1584667" cy="1357932"/>
          </a:xfrm>
          <a:prstGeom prst="rect">
            <a:avLst/>
          </a:prstGeom>
          <a:noFill/>
        </p:spPr>
      </p:pic>
      <p:sp>
        <p:nvSpPr>
          <p:cNvPr id="21" name="Figura a mano libera: forma 20">
            <a:extLst>
              <a:ext uri="{FF2B5EF4-FFF2-40B4-BE49-F238E27FC236}">
                <a16:creationId xmlns:a16="http://schemas.microsoft.com/office/drawing/2014/main" id="{4625E116-22D4-8ACF-F9ED-5FCBE3A9DEBE}"/>
              </a:ext>
            </a:extLst>
          </p:cNvPr>
          <p:cNvSpPr/>
          <p:nvPr/>
        </p:nvSpPr>
        <p:spPr>
          <a:xfrm>
            <a:off x="6550004" y="1039321"/>
            <a:ext cx="5186808" cy="1205851"/>
          </a:xfrm>
          <a:custGeom>
            <a:avLst/>
            <a:gdLst>
              <a:gd name="connsiteX0" fmla="*/ 0 w 2135399"/>
              <a:gd name="connsiteY0" fmla="*/ 0 h 629272"/>
              <a:gd name="connsiteX1" fmla="*/ 2135399 w 2135399"/>
              <a:gd name="connsiteY1" fmla="*/ 0 h 629272"/>
              <a:gd name="connsiteX2" fmla="*/ 2135399 w 2135399"/>
              <a:gd name="connsiteY2" fmla="*/ 629272 h 629272"/>
              <a:gd name="connsiteX3" fmla="*/ 0 w 2135399"/>
              <a:gd name="connsiteY3" fmla="*/ 629272 h 629272"/>
              <a:gd name="connsiteX4" fmla="*/ 0 w 2135399"/>
              <a:gd name="connsiteY4" fmla="*/ 0 h 62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399" h="629272">
                <a:moveTo>
                  <a:pt x="0" y="0"/>
                </a:moveTo>
                <a:lnTo>
                  <a:pt x="2135399" y="0"/>
                </a:lnTo>
                <a:lnTo>
                  <a:pt x="2135399" y="629272"/>
                </a:lnTo>
                <a:lnTo>
                  <a:pt x="0" y="629272"/>
                </a:lnTo>
                <a:lnTo>
                  <a:pt x="0" y="0"/>
                </a:lnTo>
                <a:close/>
              </a:path>
            </a:pathLst>
          </a:custGeom>
          <a:solidFill>
            <a:schemeClr val="accent6">
              <a:lumMod val="75000"/>
            </a:schemeClr>
          </a:solidFill>
          <a:ln>
            <a:noFill/>
          </a:ln>
        </p:spPr>
        <p:style>
          <a:lnRef idx="3">
            <a:schemeClr val="lt1"/>
          </a:lnRef>
          <a:fillRef idx="1">
            <a:schemeClr val="dk1"/>
          </a:fillRef>
          <a:effectRef idx="1">
            <a:schemeClr val="dk1"/>
          </a:effectRef>
          <a:fontRef idx="minor">
            <a:schemeClr val="lt1"/>
          </a:fontRef>
        </p:style>
        <p:txBody>
          <a:bodyPr spcFirstLastPara="0" vert="horz" wrap="square" lIns="123275" tIns="70443" rIns="123275" bIns="70443" numCol="1" spcCol="1270" anchor="ctr" anchorCtr="0">
            <a:noAutofit/>
          </a:bodyPr>
          <a:lstStyle/>
          <a:p>
            <a:pPr algn="ctr" defTabSz="770447">
              <a:lnSpc>
                <a:spcPct val="90000"/>
              </a:lnSpc>
              <a:spcBef>
                <a:spcPct val="0"/>
              </a:spcBef>
              <a:spcAft>
                <a:spcPct val="35000"/>
              </a:spcAft>
            </a:pPr>
            <a:r>
              <a:rPr lang="en-GB" sz="2400" b="1" dirty="0">
                <a:latin typeface="Trebuchet MS" panose="020B0603020202020204" pitchFamily="34" charset="0"/>
              </a:rPr>
              <a:t>A.T2.2. </a:t>
            </a:r>
            <a:r>
              <a:rPr lang="en-US" sz="2400" b="1" dirty="0">
                <a:latin typeface="Trebuchet MS" panose="020B0603020202020204" pitchFamily="34" charset="0"/>
              </a:rPr>
              <a:t>Support mechanisms I: regional </a:t>
            </a:r>
            <a:r>
              <a:rPr lang="en-US" sz="2400" b="1">
                <a:latin typeface="Trebuchet MS" panose="020B0603020202020204" pitchFamily="34" charset="0"/>
              </a:rPr>
              <a:t>capacity building</a:t>
            </a:r>
            <a:endParaRPr lang="it-IT" sz="2400" dirty="0">
              <a:latin typeface="Trebuchet MS" panose="020B0603020202020204" pitchFamily="34" charset="0"/>
            </a:endParaRPr>
          </a:p>
        </p:txBody>
      </p:sp>
      <p:sp>
        <p:nvSpPr>
          <p:cNvPr id="22" name="Figura a mano libera: forma 21">
            <a:extLst>
              <a:ext uri="{FF2B5EF4-FFF2-40B4-BE49-F238E27FC236}">
                <a16:creationId xmlns:a16="http://schemas.microsoft.com/office/drawing/2014/main" id="{667319ED-4E6F-440B-5937-7741C2FAFDF4}"/>
              </a:ext>
            </a:extLst>
          </p:cNvPr>
          <p:cNvSpPr/>
          <p:nvPr/>
        </p:nvSpPr>
        <p:spPr>
          <a:xfrm>
            <a:off x="6552924" y="2245172"/>
            <a:ext cx="5183888" cy="2703731"/>
          </a:xfrm>
          <a:custGeom>
            <a:avLst/>
            <a:gdLst>
              <a:gd name="connsiteX0" fmla="*/ 0 w 2135399"/>
              <a:gd name="connsiteY0" fmla="*/ 0 h 1819935"/>
              <a:gd name="connsiteX1" fmla="*/ 2135399 w 2135399"/>
              <a:gd name="connsiteY1" fmla="*/ 0 h 1819935"/>
              <a:gd name="connsiteX2" fmla="*/ 2135399 w 2135399"/>
              <a:gd name="connsiteY2" fmla="*/ 1819935 h 1819935"/>
              <a:gd name="connsiteX3" fmla="*/ 0 w 2135399"/>
              <a:gd name="connsiteY3" fmla="*/ 1819935 h 1819935"/>
              <a:gd name="connsiteX4" fmla="*/ 0 w 2135399"/>
              <a:gd name="connsiteY4" fmla="*/ 0 h 181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399" h="1819935">
                <a:moveTo>
                  <a:pt x="0" y="0"/>
                </a:moveTo>
                <a:lnTo>
                  <a:pt x="2135399" y="0"/>
                </a:lnTo>
                <a:lnTo>
                  <a:pt x="2135399" y="1819935"/>
                </a:lnTo>
                <a:lnTo>
                  <a:pt x="0" y="181993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2456" tIns="92456" rIns="123275" bIns="138684" numCol="1" spcCol="1270" anchor="t" anchorCtr="0">
            <a:noAutofit/>
          </a:bodyPr>
          <a:lstStyle/>
          <a:p>
            <a:pPr marL="0" lvl="1" defTabSz="770447" fontAlgn="t">
              <a:lnSpc>
                <a:spcPct val="90000"/>
              </a:lnSpc>
              <a:spcBef>
                <a:spcPct val="0"/>
              </a:spcBef>
              <a:spcAft>
                <a:spcPct val="15000"/>
              </a:spcAft>
            </a:pPr>
            <a:r>
              <a:rPr lang="en-GB" sz="1733" b="1" dirty="0">
                <a:latin typeface="Trebuchet MS" panose="020B0603020202020204" pitchFamily="34" charset="0"/>
              </a:rPr>
              <a:t>2.2.1 </a:t>
            </a:r>
            <a:r>
              <a:rPr lang="en-GB" sz="1733" dirty="0">
                <a:latin typeface="Trebuchet MS" panose="020B0603020202020204" pitchFamily="34" charset="0"/>
              </a:rPr>
              <a:t>Report on the testing of training course capacity building at public &amp; private organisations</a:t>
            </a:r>
          </a:p>
          <a:p>
            <a:pPr marL="0" lvl="1" defTabSz="770447" fontAlgn="t">
              <a:lnSpc>
                <a:spcPct val="90000"/>
              </a:lnSpc>
              <a:spcBef>
                <a:spcPct val="0"/>
              </a:spcBef>
              <a:spcAft>
                <a:spcPct val="15000"/>
              </a:spcAft>
            </a:pPr>
            <a:r>
              <a:rPr lang="en-GB" sz="1733" b="1" dirty="0">
                <a:latin typeface="Trebuchet MS" panose="020B0603020202020204" pitchFamily="34" charset="0"/>
              </a:rPr>
              <a:t>2.2.2 </a:t>
            </a:r>
            <a:r>
              <a:rPr lang="en-GB" sz="1733" dirty="0">
                <a:latin typeface="Trebuchet MS" panose="020B0603020202020204" pitchFamily="34" charset="0"/>
              </a:rPr>
              <a:t>H2 voucher mechanism for hydrogen utilisation in Usti</a:t>
            </a:r>
            <a:endParaRPr lang="it-IT" sz="1733" dirty="0">
              <a:latin typeface="Trebuchet MS" panose="020B0603020202020204" pitchFamily="34" charset="0"/>
            </a:endParaRPr>
          </a:p>
          <a:p>
            <a:pPr marL="0" lvl="1" defTabSz="770447" fontAlgn="t">
              <a:lnSpc>
                <a:spcPct val="90000"/>
              </a:lnSpc>
              <a:spcBef>
                <a:spcPct val="0"/>
              </a:spcBef>
              <a:spcAft>
                <a:spcPct val="15000"/>
              </a:spcAft>
            </a:pPr>
            <a:r>
              <a:rPr lang="en-GB" sz="1733" b="1" dirty="0">
                <a:latin typeface="Trebuchet MS" panose="020B0603020202020204" pitchFamily="34" charset="0"/>
              </a:rPr>
              <a:t>2.2.3</a:t>
            </a:r>
            <a:r>
              <a:rPr lang="en-GB" sz="1733" dirty="0">
                <a:latin typeface="Trebuchet MS" panose="020B0603020202020204" pitchFamily="34" charset="0"/>
              </a:rPr>
              <a:t> Report on the testing of regional H2 Competence Centres</a:t>
            </a:r>
          </a:p>
          <a:p>
            <a:pPr marL="0" lvl="1" defTabSz="770447" fontAlgn="t">
              <a:lnSpc>
                <a:spcPct val="90000"/>
              </a:lnSpc>
              <a:spcBef>
                <a:spcPct val="0"/>
              </a:spcBef>
              <a:spcAft>
                <a:spcPct val="15000"/>
              </a:spcAft>
            </a:pPr>
            <a:r>
              <a:rPr lang="en-GB" sz="1733" b="1" dirty="0">
                <a:latin typeface="Trebuchet MS" panose="020B0603020202020204" pitchFamily="34" charset="0"/>
              </a:rPr>
              <a:t>2.2.4</a:t>
            </a:r>
            <a:r>
              <a:rPr lang="en-GB" sz="1733" dirty="0">
                <a:latin typeface="Trebuchet MS" panose="020B0603020202020204" pitchFamily="34" charset="0"/>
              </a:rPr>
              <a:t> </a:t>
            </a:r>
            <a:r>
              <a:rPr lang="en-US" sz="1733" dirty="0">
                <a:latin typeface="Trebuchet MS" panose="020B0603020202020204" pitchFamily="34" charset="0"/>
              </a:rPr>
              <a:t>Peer review document of pilots’ results and mainstreaming at the EU and national levels</a:t>
            </a:r>
            <a:endParaRPr lang="it-IT" sz="1733" dirty="0">
              <a:latin typeface="Trebuchet MS" panose="020B0603020202020204" pitchFamily="34" charset="0"/>
            </a:endParaRPr>
          </a:p>
        </p:txBody>
      </p:sp>
    </p:spTree>
    <p:extLst>
      <p:ext uri="{BB962C8B-B14F-4D97-AF65-F5344CB8AC3E}">
        <p14:creationId xmlns:p14="http://schemas.microsoft.com/office/powerpoint/2010/main" val="358973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0B88D853-6CF0-9796-E137-A776B164CC8C}"/>
              </a:ext>
            </a:extLst>
          </p:cNvPr>
          <p:cNvSpPr>
            <a:spLocks noGrp="1"/>
          </p:cNvSpPr>
          <p:nvPr>
            <p:ph type="title"/>
          </p:nvPr>
        </p:nvSpPr>
        <p:spPr>
          <a:xfrm>
            <a:off x="257525" y="325369"/>
            <a:ext cx="4917440" cy="1956841"/>
          </a:xfrm>
        </p:spPr>
        <p:txBody>
          <a:bodyPr anchor="b">
            <a:normAutofit fontScale="90000"/>
          </a:bodyPr>
          <a:lstStyle/>
          <a:p>
            <a:pPr algn="l" fontAlgn="base"/>
            <a:r>
              <a:rPr lang="en-US" sz="5400" dirty="0">
                <a:solidFill>
                  <a:srgbClr val="9ED561"/>
                </a:solidFill>
                <a:latin typeface="Trebuchet MS" panose="020B0603020202020204" pitchFamily="34" charset="0"/>
              </a:rPr>
              <a:t>Empowering H2-ready regions in Central Europe</a:t>
            </a:r>
          </a:p>
        </p:txBody>
      </p:sp>
      <p:sp>
        <p:nvSpPr>
          <p:cNvPr id="9" name="Content Placeholder 8">
            <a:extLst>
              <a:ext uri="{FF2B5EF4-FFF2-40B4-BE49-F238E27FC236}">
                <a16:creationId xmlns:a16="http://schemas.microsoft.com/office/drawing/2014/main" id="{9E834EBB-11EF-D391-5DA9-17B100FCD374}"/>
              </a:ext>
            </a:extLst>
          </p:cNvPr>
          <p:cNvSpPr>
            <a:spLocks noGrp="1"/>
          </p:cNvSpPr>
          <p:nvPr>
            <p:ph idx="1"/>
          </p:nvPr>
        </p:nvSpPr>
        <p:spPr>
          <a:xfrm>
            <a:off x="640080" y="2872899"/>
            <a:ext cx="4243589" cy="3320668"/>
          </a:xfrm>
        </p:spPr>
        <p:txBody>
          <a:bodyPr>
            <a:normAutofit/>
          </a:bodyPr>
          <a:lstStyle/>
          <a:p>
            <a:r>
              <a:rPr lang="en-US" sz="2000" dirty="0">
                <a:latin typeface="Trebuchet MS" pitchFamily="34" charset="0"/>
              </a:rPr>
              <a:t>Transitioning to green energy is key to tackling climate change and creating sustainable economies. </a:t>
            </a:r>
            <a:endParaRPr lang="hu-HU" sz="2000" dirty="0">
              <a:latin typeface="Trebuchet MS" pitchFamily="34" charset="0"/>
            </a:endParaRPr>
          </a:p>
          <a:p>
            <a:r>
              <a:rPr lang="en-US" sz="2000" dirty="0">
                <a:latin typeface="Trebuchet MS" pitchFamily="34" charset="0"/>
              </a:rPr>
              <a:t>Green hydrogen holds significant promise but accounts for less than 2 percent of Europe’s current energy consumption. </a:t>
            </a:r>
            <a:endParaRPr lang="hu-HU" sz="2000" dirty="0">
              <a:latin typeface="Trebuchet MS" pitchFamily="34" charset="0"/>
            </a:endParaRP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963" y="2086"/>
            <a:ext cx="6351037" cy="685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48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B25D53-9E10-9C8C-0182-33365710C0C9}"/>
              </a:ext>
            </a:extLst>
          </p:cNvPr>
          <p:cNvSpPr>
            <a:spLocks noGrp="1"/>
          </p:cNvSpPr>
          <p:nvPr>
            <p:ph type="title"/>
          </p:nvPr>
        </p:nvSpPr>
        <p:spPr>
          <a:xfrm>
            <a:off x="-6348" y="233893"/>
            <a:ext cx="10997809" cy="686007"/>
          </a:xfrm>
        </p:spPr>
        <p:txBody>
          <a:bodyPr>
            <a:noAutofit/>
          </a:bodyPr>
          <a:lstStyle/>
          <a:p>
            <a:pPr algn="l"/>
            <a:r>
              <a:rPr lang="en-GB" sz="3200" dirty="0">
                <a:solidFill>
                  <a:srgbClr val="9ED561"/>
                </a:solidFill>
                <a:latin typeface="Trebuchet MS" panose="020B0603020202020204" pitchFamily="34" charset="0"/>
              </a:rPr>
              <a:t>WP2: Strategic decision support tool:</a:t>
            </a:r>
            <a:br>
              <a:rPr lang="en-GB" sz="3200" dirty="0">
                <a:solidFill>
                  <a:srgbClr val="9ED561"/>
                </a:solidFill>
                <a:latin typeface="Trebuchet MS" panose="020B0603020202020204" pitchFamily="34" charset="0"/>
              </a:rPr>
            </a:br>
            <a:r>
              <a:rPr lang="de-DE" sz="3200" dirty="0">
                <a:solidFill>
                  <a:srgbClr val="9ED561"/>
                </a:solidFill>
                <a:latin typeface="Trebuchet MS" panose="020B0603020202020204" pitchFamily="34" charset="0"/>
              </a:rPr>
              <a:t>Regional GIS </a:t>
            </a:r>
            <a:r>
              <a:rPr lang="de-DE" sz="3200" dirty="0" err="1">
                <a:solidFill>
                  <a:srgbClr val="9ED561"/>
                </a:solidFill>
                <a:latin typeface="Trebuchet MS" panose="020B0603020202020204" pitchFamily="34" charset="0"/>
              </a:rPr>
              <a:t>databases</a:t>
            </a:r>
            <a:r>
              <a:rPr lang="de-DE" sz="3200" dirty="0">
                <a:solidFill>
                  <a:srgbClr val="9ED561"/>
                </a:solidFill>
                <a:latin typeface="Trebuchet MS" panose="020B0603020202020204" pitchFamily="34" charset="0"/>
              </a:rPr>
              <a:t>/Tools &amp; Energy </a:t>
            </a:r>
            <a:r>
              <a:rPr lang="de-DE" sz="3200" dirty="0" err="1">
                <a:solidFill>
                  <a:srgbClr val="9ED561"/>
                </a:solidFill>
                <a:latin typeface="Trebuchet MS" panose="020B0603020202020204" pitchFamily="34" charset="0"/>
              </a:rPr>
              <a:t>Cell</a:t>
            </a:r>
            <a:r>
              <a:rPr lang="de-DE" sz="3200" dirty="0">
                <a:solidFill>
                  <a:srgbClr val="9ED561"/>
                </a:solidFill>
                <a:latin typeface="Trebuchet MS" panose="020B0603020202020204" pitchFamily="34" charset="0"/>
              </a:rPr>
              <a:t> Modelling</a:t>
            </a:r>
            <a:endParaRPr lang="it-IT" sz="3200" b="1" dirty="0">
              <a:solidFill>
                <a:srgbClr val="9ED561"/>
              </a:solidFill>
              <a:ea typeface="+mn-ea"/>
              <a:cs typeface="+mn-cs"/>
            </a:endParaRPr>
          </a:p>
        </p:txBody>
      </p:sp>
      <p:pic>
        <p:nvPicPr>
          <p:cNvPr id="2052" name="Picture 4" descr="Manuale Utente">
            <a:extLst>
              <a:ext uri="{FF2B5EF4-FFF2-40B4-BE49-F238E27FC236}">
                <a16:creationId xmlns:a16="http://schemas.microsoft.com/office/drawing/2014/main" id="{7A1E8686-1284-3B69-FB23-F58456AF1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001" y="1382233"/>
            <a:ext cx="4814200" cy="307920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360783" y="1298616"/>
            <a:ext cx="6096000" cy="1200329"/>
          </a:xfrm>
          <a:prstGeom prst="rect">
            <a:avLst/>
          </a:prstGeom>
        </p:spPr>
        <p:txBody>
          <a:bodyPr>
            <a:spAutoFit/>
          </a:bodyPr>
          <a:lstStyle/>
          <a:p>
            <a:pPr algn="just"/>
            <a:r>
              <a:rPr lang="en-US" b="1" dirty="0">
                <a:latin typeface="Trebuchet MS" panose="020B0603020202020204" pitchFamily="34" charset="0"/>
              </a:rPr>
              <a:t>Main Goal: </a:t>
            </a:r>
            <a:r>
              <a:rPr lang="en-US" dirty="0">
                <a:latin typeface="Trebuchet MS" panose="020B0603020202020204" pitchFamily="34" charset="0"/>
              </a:rPr>
              <a:t>To support public decision makers in making choices to plan and monitor investments in the field of production, distribution, and consumption of hydrogen as an energy source</a:t>
            </a:r>
          </a:p>
        </p:txBody>
      </p:sp>
      <p:sp>
        <p:nvSpPr>
          <p:cNvPr id="4" name="Textplatzhalter 3">
            <a:extLst>
              <a:ext uri="{FF2B5EF4-FFF2-40B4-BE49-F238E27FC236}">
                <a16:creationId xmlns:a16="http://schemas.microsoft.com/office/drawing/2014/main" id="{5ADC3C98-2305-EAC6-F861-D6B953C3B1A2}"/>
              </a:ext>
            </a:extLst>
          </p:cNvPr>
          <p:cNvSpPr>
            <a:spLocks noGrp="1"/>
          </p:cNvSpPr>
          <p:nvPr>
            <p:ph type="body" sz="quarter" idx="10"/>
          </p:nvPr>
        </p:nvSpPr>
        <p:spPr>
          <a:xfrm>
            <a:off x="442506" y="2537745"/>
            <a:ext cx="5932553" cy="768176"/>
          </a:xfrm>
        </p:spPr>
        <p:txBody>
          <a:bodyPr/>
          <a:lstStyle/>
          <a:p>
            <a:pPr marL="457200" indent="-457200">
              <a:buFont typeface="Arial" panose="020B0604020202020204" pitchFamily="34" charset="0"/>
              <a:buChar char="•"/>
            </a:pPr>
            <a:r>
              <a:rPr lang="de-DE" sz="1800" b="1" dirty="0"/>
              <a:t>Veneto (IT) and Styria (AT) GIS </a:t>
            </a:r>
            <a:r>
              <a:rPr lang="de-DE" sz="1800" b="1" dirty="0" err="1"/>
              <a:t>tools</a:t>
            </a:r>
            <a:endParaRPr lang="de-DE" sz="1800" b="1" dirty="0"/>
          </a:p>
          <a:p>
            <a:pPr marL="457200" indent="-457200">
              <a:buFont typeface="Arial" panose="020B0604020202020204" pitchFamily="34" charset="0"/>
              <a:buChar char="•"/>
            </a:pPr>
            <a:r>
              <a:rPr lang="de-DE" sz="1800" b="1" dirty="0"/>
              <a:t>Lübben (DE) Energy </a:t>
            </a:r>
            <a:r>
              <a:rPr lang="de-DE" sz="1800" b="1" dirty="0" err="1"/>
              <a:t>Cell</a:t>
            </a:r>
            <a:r>
              <a:rPr lang="de-DE" sz="1800" b="1" dirty="0"/>
              <a:t> Model</a:t>
            </a:r>
          </a:p>
        </p:txBody>
      </p:sp>
      <p:pic>
        <p:nvPicPr>
          <p:cNvPr id="7" name="Grafik 6">
            <a:extLst>
              <a:ext uri="{FF2B5EF4-FFF2-40B4-BE49-F238E27FC236}">
                <a16:creationId xmlns:a16="http://schemas.microsoft.com/office/drawing/2014/main" id="{463E7344-A2E2-086F-713F-CAD06E826151}"/>
              </a:ext>
            </a:extLst>
          </p:cNvPr>
          <p:cNvPicPr>
            <a:picLocks noChangeAspect="1"/>
          </p:cNvPicPr>
          <p:nvPr/>
        </p:nvPicPr>
        <p:blipFill>
          <a:blip r:embed="rId3"/>
          <a:stretch>
            <a:fillRect/>
          </a:stretch>
        </p:blipFill>
        <p:spPr>
          <a:xfrm>
            <a:off x="590149" y="3552081"/>
            <a:ext cx="4624170" cy="2651148"/>
          </a:xfrm>
          <a:prstGeom prst="rect">
            <a:avLst/>
          </a:prstGeom>
        </p:spPr>
      </p:pic>
      <p:pic>
        <p:nvPicPr>
          <p:cNvPr id="9" name="Grafik 8">
            <a:extLst>
              <a:ext uri="{FF2B5EF4-FFF2-40B4-BE49-F238E27FC236}">
                <a16:creationId xmlns:a16="http://schemas.microsoft.com/office/drawing/2014/main" id="{8A7D36E3-E8BC-2E97-A298-9BE0B25436EB}"/>
              </a:ext>
            </a:extLst>
          </p:cNvPr>
          <p:cNvPicPr>
            <a:picLocks noChangeAspect="1"/>
          </p:cNvPicPr>
          <p:nvPr/>
        </p:nvPicPr>
        <p:blipFill>
          <a:blip r:embed="rId4"/>
          <a:stretch>
            <a:fillRect/>
          </a:stretch>
        </p:blipFill>
        <p:spPr>
          <a:xfrm>
            <a:off x="7283763" y="4866114"/>
            <a:ext cx="3273836" cy="1219306"/>
          </a:xfrm>
          <a:prstGeom prst="rect">
            <a:avLst/>
          </a:prstGeom>
        </p:spPr>
      </p:pic>
    </p:spTree>
    <p:extLst>
      <p:ext uri="{BB962C8B-B14F-4D97-AF65-F5344CB8AC3E}">
        <p14:creationId xmlns:p14="http://schemas.microsoft.com/office/powerpoint/2010/main" val="374050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5019D-8D62-4F0D-C771-643350CF65D3}"/>
              </a:ext>
            </a:extLst>
          </p:cNvPr>
          <p:cNvSpPr>
            <a:spLocks noGrp="1"/>
          </p:cNvSpPr>
          <p:nvPr>
            <p:ph type="title"/>
          </p:nvPr>
        </p:nvSpPr>
        <p:spPr/>
        <p:txBody>
          <a:bodyPr/>
          <a:lstStyle/>
          <a:p>
            <a:r>
              <a:rPr kumimoji="0" lang="de-DE" sz="36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WP2: </a:t>
            </a:r>
            <a:r>
              <a:rPr lang="de-AT" sz="3200" b="1" dirty="0">
                <a:solidFill>
                  <a:srgbClr val="9ED561"/>
                </a:solidFill>
                <a:latin typeface="Trebuchet MS" panose="020B0603020202020204" pitchFamily="34" charset="0"/>
              </a:rPr>
              <a:t>Regional </a:t>
            </a:r>
            <a:r>
              <a:rPr lang="de-AT" sz="3200" b="1" dirty="0" err="1">
                <a:solidFill>
                  <a:srgbClr val="9ED561"/>
                </a:solidFill>
                <a:latin typeface="Trebuchet MS" panose="020B0603020202020204" pitchFamily="34" charset="0"/>
              </a:rPr>
              <a:t>Capacity</a:t>
            </a:r>
            <a:r>
              <a:rPr lang="de-AT" sz="3200" b="1" dirty="0">
                <a:solidFill>
                  <a:srgbClr val="9ED561"/>
                </a:solidFill>
                <a:latin typeface="Trebuchet MS" panose="020B0603020202020204" pitchFamily="34" charset="0"/>
              </a:rPr>
              <a:t> </a:t>
            </a:r>
            <a:r>
              <a:rPr lang="de-AT" sz="3200" b="1" dirty="0" err="1">
                <a:solidFill>
                  <a:srgbClr val="9ED561"/>
                </a:solidFill>
                <a:latin typeface="Trebuchet MS" panose="020B0603020202020204" pitchFamily="34" charset="0"/>
              </a:rPr>
              <a:t>building</a:t>
            </a:r>
            <a:r>
              <a:rPr lang="de-AT" sz="3200" b="1" dirty="0">
                <a:solidFill>
                  <a:srgbClr val="9ED561"/>
                </a:solidFill>
                <a:latin typeface="Trebuchet MS" panose="020B0603020202020204" pitchFamily="34" charset="0"/>
              </a:rPr>
              <a:t> </a:t>
            </a:r>
            <a:endParaRPr lang="de-DE" dirty="0"/>
          </a:p>
        </p:txBody>
      </p:sp>
      <p:pic>
        <p:nvPicPr>
          <p:cNvPr id="5" name="Inhaltsplatzhalter 4">
            <a:extLst>
              <a:ext uri="{FF2B5EF4-FFF2-40B4-BE49-F238E27FC236}">
                <a16:creationId xmlns:a16="http://schemas.microsoft.com/office/drawing/2014/main" id="{005EAFF8-1FD4-A523-ADCB-4B3422550E7E}"/>
              </a:ext>
            </a:extLst>
          </p:cNvPr>
          <p:cNvPicPr>
            <a:picLocks noGrp="1" noChangeAspect="1"/>
          </p:cNvPicPr>
          <p:nvPr>
            <p:ph idx="1"/>
          </p:nvPr>
        </p:nvPicPr>
        <p:blipFill>
          <a:blip r:embed="rId2"/>
          <a:stretch>
            <a:fillRect/>
          </a:stretch>
        </p:blipFill>
        <p:spPr>
          <a:xfrm>
            <a:off x="493966" y="2297684"/>
            <a:ext cx="6451189" cy="3569328"/>
          </a:xfrm>
          <a:prstGeom prst="rect">
            <a:avLst/>
          </a:prstGeom>
        </p:spPr>
      </p:pic>
      <p:pic>
        <p:nvPicPr>
          <p:cNvPr id="7" name="Grafik 6">
            <a:extLst>
              <a:ext uri="{FF2B5EF4-FFF2-40B4-BE49-F238E27FC236}">
                <a16:creationId xmlns:a16="http://schemas.microsoft.com/office/drawing/2014/main" id="{36487699-A953-C229-42D7-635FDB8AEB51}"/>
              </a:ext>
            </a:extLst>
          </p:cNvPr>
          <p:cNvPicPr>
            <a:picLocks noChangeAspect="1"/>
          </p:cNvPicPr>
          <p:nvPr/>
        </p:nvPicPr>
        <p:blipFill>
          <a:blip r:embed="rId3"/>
          <a:stretch>
            <a:fillRect/>
          </a:stretch>
        </p:blipFill>
        <p:spPr>
          <a:xfrm>
            <a:off x="6385479" y="2297684"/>
            <a:ext cx="5554987" cy="3319507"/>
          </a:xfrm>
          <a:prstGeom prst="rect">
            <a:avLst/>
          </a:prstGeom>
        </p:spPr>
      </p:pic>
      <p:pic>
        <p:nvPicPr>
          <p:cNvPr id="8" name="Grafik 7">
            <a:extLst>
              <a:ext uri="{FF2B5EF4-FFF2-40B4-BE49-F238E27FC236}">
                <a16:creationId xmlns:a16="http://schemas.microsoft.com/office/drawing/2014/main" id="{CDC03848-3AD6-1A4C-F4A9-4A1230438D2F}"/>
              </a:ext>
            </a:extLst>
          </p:cNvPr>
          <p:cNvPicPr>
            <a:picLocks noChangeAspect="1"/>
          </p:cNvPicPr>
          <p:nvPr/>
        </p:nvPicPr>
        <p:blipFill>
          <a:blip r:embed="rId4"/>
          <a:stretch>
            <a:fillRect/>
          </a:stretch>
        </p:blipFill>
        <p:spPr>
          <a:xfrm>
            <a:off x="8066638" y="1611622"/>
            <a:ext cx="3272277" cy="1215636"/>
          </a:xfrm>
          <a:prstGeom prst="rect">
            <a:avLst/>
          </a:prstGeom>
        </p:spPr>
      </p:pic>
      <p:sp>
        <p:nvSpPr>
          <p:cNvPr id="10" name="Textfeld 9">
            <a:extLst>
              <a:ext uri="{FF2B5EF4-FFF2-40B4-BE49-F238E27FC236}">
                <a16:creationId xmlns:a16="http://schemas.microsoft.com/office/drawing/2014/main" id="{202A150D-8A61-D40E-074A-3CE0D548C7B0}"/>
              </a:ext>
            </a:extLst>
          </p:cNvPr>
          <p:cNvSpPr txBox="1"/>
          <p:nvPr/>
        </p:nvSpPr>
        <p:spPr>
          <a:xfrm>
            <a:off x="549077" y="1417638"/>
            <a:ext cx="7257861" cy="461665"/>
          </a:xfrm>
          <a:prstGeom prst="rect">
            <a:avLst/>
          </a:prstGeom>
          <a:noFill/>
        </p:spPr>
        <p:txBody>
          <a:bodyPr wrap="square" rtlCol="0">
            <a:spAutoFit/>
          </a:bodyPr>
          <a:lstStyle/>
          <a:p>
            <a:r>
              <a:rPr lang="de-DE" sz="2400" b="1" dirty="0"/>
              <a:t>Training material </a:t>
            </a:r>
            <a:r>
              <a:rPr lang="de-DE" sz="2400" b="1" dirty="0" err="1"/>
              <a:t>from</a:t>
            </a:r>
            <a:r>
              <a:rPr lang="de-DE" sz="2400" b="1" dirty="0"/>
              <a:t> Styria, Austria:</a:t>
            </a:r>
          </a:p>
        </p:txBody>
      </p:sp>
    </p:spTree>
    <p:extLst>
      <p:ext uri="{BB962C8B-B14F-4D97-AF65-F5344CB8AC3E}">
        <p14:creationId xmlns:p14="http://schemas.microsoft.com/office/powerpoint/2010/main" val="46115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87D4E-27B5-33E4-BA74-C91A167EE522}"/>
              </a:ext>
            </a:extLst>
          </p:cNvPr>
          <p:cNvSpPr>
            <a:spLocks noGrp="1"/>
          </p:cNvSpPr>
          <p:nvPr>
            <p:ph type="title"/>
          </p:nvPr>
        </p:nvSpPr>
        <p:spPr/>
        <p:txBody>
          <a:bodyPr/>
          <a:lstStyle/>
          <a:p>
            <a:r>
              <a:rPr kumimoji="0" lang="de-DE" sz="36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WP2: Incentives </a:t>
            </a:r>
            <a:r>
              <a:rPr kumimoji="0" lang="de-DE" sz="36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for</a:t>
            </a:r>
            <a:r>
              <a:rPr kumimoji="0" lang="de-DE" sz="36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lang="de-AT" sz="3200" b="1" dirty="0">
                <a:solidFill>
                  <a:srgbClr val="9ED561"/>
                </a:solidFill>
                <a:latin typeface="Trebuchet MS" panose="020B0603020202020204" pitchFamily="34" charset="0"/>
              </a:rPr>
              <a:t>r</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egional</a:t>
            </a:r>
            <a:r>
              <a:rPr kumimoji="0" lang="de-AT" sz="32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lang="de-AT" sz="3200" b="1" dirty="0">
                <a:solidFill>
                  <a:srgbClr val="9ED561"/>
                </a:solidFill>
                <a:latin typeface="Trebuchet MS" panose="020B0603020202020204" pitchFamily="34" charset="0"/>
              </a:rPr>
              <a:t>c</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apacity</a:t>
            </a:r>
            <a:r>
              <a:rPr kumimoji="0" lang="de-AT" sz="32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building</a:t>
            </a:r>
            <a:endParaRPr lang="de-DE" dirty="0"/>
          </a:p>
        </p:txBody>
      </p:sp>
      <p:pic>
        <p:nvPicPr>
          <p:cNvPr id="5" name="Inhaltsplatzhalter 4">
            <a:extLst>
              <a:ext uri="{FF2B5EF4-FFF2-40B4-BE49-F238E27FC236}">
                <a16:creationId xmlns:a16="http://schemas.microsoft.com/office/drawing/2014/main" id="{6769E6CC-8FE3-AFB5-BECB-8152E2CED88E}"/>
              </a:ext>
            </a:extLst>
          </p:cNvPr>
          <p:cNvPicPr>
            <a:picLocks noGrp="1" noChangeAspect="1"/>
          </p:cNvPicPr>
          <p:nvPr>
            <p:ph idx="1"/>
          </p:nvPr>
        </p:nvPicPr>
        <p:blipFill>
          <a:blip r:embed="rId2"/>
          <a:stretch>
            <a:fillRect/>
          </a:stretch>
        </p:blipFill>
        <p:spPr>
          <a:xfrm>
            <a:off x="7876798" y="1493823"/>
            <a:ext cx="3833347" cy="4987628"/>
          </a:xfrm>
          <a:prstGeom prst="rect">
            <a:avLst/>
          </a:prstGeom>
        </p:spPr>
      </p:pic>
      <p:sp>
        <p:nvSpPr>
          <p:cNvPr id="6" name="Textfeld 5">
            <a:extLst>
              <a:ext uri="{FF2B5EF4-FFF2-40B4-BE49-F238E27FC236}">
                <a16:creationId xmlns:a16="http://schemas.microsoft.com/office/drawing/2014/main" id="{8423FD6C-EC85-917E-3410-D140E4BD2391}"/>
              </a:ext>
            </a:extLst>
          </p:cNvPr>
          <p:cNvSpPr txBox="1"/>
          <p:nvPr/>
        </p:nvSpPr>
        <p:spPr>
          <a:xfrm>
            <a:off x="832919" y="1493822"/>
            <a:ext cx="7659231" cy="461665"/>
          </a:xfrm>
          <a:prstGeom prst="rect">
            <a:avLst/>
          </a:prstGeom>
          <a:noFill/>
        </p:spPr>
        <p:txBody>
          <a:bodyPr wrap="square" rtlCol="0">
            <a:spAutoFit/>
          </a:bodyPr>
          <a:lstStyle/>
          <a:p>
            <a:r>
              <a:rPr lang="de-DE" sz="2400" b="1" dirty="0"/>
              <a:t>H2 </a:t>
            </a:r>
            <a:r>
              <a:rPr lang="de-DE" sz="2400" b="1" dirty="0" err="1"/>
              <a:t>voucher</a:t>
            </a:r>
            <a:r>
              <a:rPr lang="de-DE" sz="2400" b="1" dirty="0"/>
              <a:t> </a:t>
            </a:r>
            <a:r>
              <a:rPr lang="de-DE" sz="2400" b="1" dirty="0" err="1"/>
              <a:t>mechanism</a:t>
            </a:r>
            <a:r>
              <a:rPr lang="de-DE" sz="2400" b="1" dirty="0"/>
              <a:t> </a:t>
            </a:r>
            <a:r>
              <a:rPr lang="de-DE" sz="2400" b="1" dirty="0" err="1"/>
              <a:t>developed</a:t>
            </a:r>
            <a:r>
              <a:rPr lang="de-DE" sz="2400" b="1" dirty="0"/>
              <a:t> in </a:t>
            </a:r>
            <a:r>
              <a:rPr lang="de-DE" sz="2400" b="1" dirty="0" err="1"/>
              <a:t>Ustí</a:t>
            </a:r>
            <a:r>
              <a:rPr lang="de-DE" sz="2400" b="1" dirty="0"/>
              <a:t> Region, CZ:</a:t>
            </a:r>
          </a:p>
        </p:txBody>
      </p:sp>
      <p:pic>
        <p:nvPicPr>
          <p:cNvPr id="8" name="Grafik 7">
            <a:extLst>
              <a:ext uri="{FF2B5EF4-FFF2-40B4-BE49-F238E27FC236}">
                <a16:creationId xmlns:a16="http://schemas.microsoft.com/office/drawing/2014/main" id="{252910CC-6999-5CEB-EF28-2F242A80EC09}"/>
              </a:ext>
            </a:extLst>
          </p:cNvPr>
          <p:cNvPicPr>
            <a:picLocks noChangeAspect="1"/>
          </p:cNvPicPr>
          <p:nvPr/>
        </p:nvPicPr>
        <p:blipFill>
          <a:blip r:embed="rId3"/>
          <a:stretch>
            <a:fillRect/>
          </a:stretch>
        </p:blipFill>
        <p:spPr>
          <a:xfrm>
            <a:off x="1621045" y="2057398"/>
            <a:ext cx="3478525" cy="4525964"/>
          </a:xfrm>
          <a:prstGeom prst="rect">
            <a:avLst/>
          </a:prstGeom>
        </p:spPr>
      </p:pic>
      <p:pic>
        <p:nvPicPr>
          <p:cNvPr id="9" name="Grafik 8">
            <a:extLst>
              <a:ext uri="{FF2B5EF4-FFF2-40B4-BE49-F238E27FC236}">
                <a16:creationId xmlns:a16="http://schemas.microsoft.com/office/drawing/2014/main" id="{EF6DAA8C-692E-086A-FCD0-74F5C0369666}"/>
              </a:ext>
            </a:extLst>
          </p:cNvPr>
          <p:cNvPicPr>
            <a:picLocks noChangeAspect="1"/>
          </p:cNvPicPr>
          <p:nvPr/>
        </p:nvPicPr>
        <p:blipFill>
          <a:blip r:embed="rId4"/>
          <a:stretch>
            <a:fillRect/>
          </a:stretch>
        </p:blipFill>
        <p:spPr>
          <a:xfrm>
            <a:off x="5218314" y="3710727"/>
            <a:ext cx="3273836" cy="1219306"/>
          </a:xfrm>
          <a:prstGeom prst="rect">
            <a:avLst/>
          </a:prstGeom>
        </p:spPr>
      </p:pic>
    </p:spTree>
    <p:extLst>
      <p:ext uri="{BB962C8B-B14F-4D97-AF65-F5344CB8AC3E}">
        <p14:creationId xmlns:p14="http://schemas.microsoft.com/office/powerpoint/2010/main" val="129493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8ABD3-8456-2DD3-EC1D-DE9AC2E445DA}"/>
              </a:ext>
            </a:extLst>
          </p:cNvPr>
          <p:cNvSpPr>
            <a:spLocks noGrp="1"/>
          </p:cNvSpPr>
          <p:nvPr>
            <p:ph type="title"/>
          </p:nvPr>
        </p:nvSpPr>
        <p:spPr/>
        <p:txBody>
          <a:bodyPr/>
          <a:lstStyle/>
          <a:p>
            <a:r>
              <a:rPr kumimoji="0" lang="de-DE" sz="36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WP2: </a:t>
            </a:r>
            <a:r>
              <a:rPr kumimoji="0" lang="de-AT" sz="32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Regional </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Capacity</a:t>
            </a:r>
            <a:r>
              <a:rPr kumimoji="0" lang="de-AT" sz="32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 </a:t>
            </a:r>
            <a:r>
              <a:rPr kumimoji="0" lang="de-AT" sz="3200" b="1" i="0" u="none" strike="noStrike" kern="1200" cap="none" spc="0" normalizeH="0" baseline="0" noProof="0" dirty="0" err="1">
                <a:ln>
                  <a:noFill/>
                </a:ln>
                <a:solidFill>
                  <a:srgbClr val="9ED561"/>
                </a:solidFill>
                <a:effectLst/>
                <a:uLnTx/>
                <a:uFillTx/>
                <a:latin typeface="Trebuchet MS" panose="020B0603020202020204" pitchFamily="34" charset="0"/>
                <a:ea typeface="+mj-ea"/>
                <a:cs typeface="+mj-cs"/>
              </a:rPr>
              <a:t>building</a:t>
            </a:r>
            <a:endParaRPr lang="de-DE" dirty="0"/>
          </a:p>
        </p:txBody>
      </p:sp>
      <p:pic>
        <p:nvPicPr>
          <p:cNvPr id="5" name="Inhaltsplatzhalter 4">
            <a:extLst>
              <a:ext uri="{FF2B5EF4-FFF2-40B4-BE49-F238E27FC236}">
                <a16:creationId xmlns:a16="http://schemas.microsoft.com/office/drawing/2014/main" id="{C045F7C7-B5A5-C58C-5F14-7335B974209A}"/>
              </a:ext>
            </a:extLst>
          </p:cNvPr>
          <p:cNvPicPr>
            <a:picLocks noGrp="1" noChangeAspect="1"/>
          </p:cNvPicPr>
          <p:nvPr>
            <p:ph idx="1"/>
          </p:nvPr>
        </p:nvPicPr>
        <p:blipFill>
          <a:blip r:embed="rId2"/>
          <a:stretch>
            <a:fillRect/>
          </a:stretch>
        </p:blipFill>
        <p:spPr>
          <a:xfrm>
            <a:off x="328716" y="1685163"/>
            <a:ext cx="6924675" cy="3867150"/>
          </a:xfrm>
          <a:prstGeom prst="rect">
            <a:avLst/>
          </a:prstGeom>
        </p:spPr>
      </p:pic>
      <p:pic>
        <p:nvPicPr>
          <p:cNvPr id="7" name="Grafik 6">
            <a:extLst>
              <a:ext uri="{FF2B5EF4-FFF2-40B4-BE49-F238E27FC236}">
                <a16:creationId xmlns:a16="http://schemas.microsoft.com/office/drawing/2014/main" id="{BD6D7DA9-D115-3DF8-5432-C1F59208CDDD}"/>
              </a:ext>
            </a:extLst>
          </p:cNvPr>
          <p:cNvPicPr>
            <a:picLocks noChangeAspect="1"/>
          </p:cNvPicPr>
          <p:nvPr/>
        </p:nvPicPr>
        <p:blipFill>
          <a:blip r:embed="rId3"/>
          <a:stretch>
            <a:fillRect/>
          </a:stretch>
        </p:blipFill>
        <p:spPr>
          <a:xfrm>
            <a:off x="4502824" y="2818251"/>
            <a:ext cx="6458139" cy="3605312"/>
          </a:xfrm>
          <a:prstGeom prst="rect">
            <a:avLst/>
          </a:prstGeom>
        </p:spPr>
      </p:pic>
      <p:pic>
        <p:nvPicPr>
          <p:cNvPr id="8" name="Grafik 7">
            <a:extLst>
              <a:ext uri="{FF2B5EF4-FFF2-40B4-BE49-F238E27FC236}">
                <a16:creationId xmlns:a16="http://schemas.microsoft.com/office/drawing/2014/main" id="{B982B445-C6D9-F6A7-B819-1A8F8C5DEB04}"/>
              </a:ext>
            </a:extLst>
          </p:cNvPr>
          <p:cNvPicPr>
            <a:picLocks noChangeAspect="1"/>
          </p:cNvPicPr>
          <p:nvPr/>
        </p:nvPicPr>
        <p:blipFill>
          <a:blip r:embed="rId4"/>
          <a:stretch>
            <a:fillRect/>
          </a:stretch>
        </p:blipFill>
        <p:spPr>
          <a:xfrm>
            <a:off x="9400287" y="1685163"/>
            <a:ext cx="2462997" cy="3151905"/>
          </a:xfrm>
          <a:prstGeom prst="rect">
            <a:avLst/>
          </a:prstGeom>
        </p:spPr>
      </p:pic>
      <p:pic>
        <p:nvPicPr>
          <p:cNvPr id="9" name="Grafik 8">
            <a:extLst>
              <a:ext uri="{FF2B5EF4-FFF2-40B4-BE49-F238E27FC236}">
                <a16:creationId xmlns:a16="http://schemas.microsoft.com/office/drawing/2014/main" id="{FF994F74-85F2-4D3B-4620-67FA73953077}"/>
              </a:ext>
            </a:extLst>
          </p:cNvPr>
          <p:cNvPicPr>
            <a:picLocks noChangeAspect="1"/>
          </p:cNvPicPr>
          <p:nvPr/>
        </p:nvPicPr>
        <p:blipFill>
          <a:blip r:embed="rId5"/>
          <a:stretch>
            <a:fillRect/>
          </a:stretch>
        </p:blipFill>
        <p:spPr>
          <a:xfrm>
            <a:off x="588655" y="5552313"/>
            <a:ext cx="3273836" cy="1219306"/>
          </a:xfrm>
          <a:prstGeom prst="rect">
            <a:avLst/>
          </a:prstGeom>
        </p:spPr>
      </p:pic>
      <p:sp>
        <p:nvSpPr>
          <p:cNvPr id="11" name="Textfeld 10">
            <a:extLst>
              <a:ext uri="{FF2B5EF4-FFF2-40B4-BE49-F238E27FC236}">
                <a16:creationId xmlns:a16="http://schemas.microsoft.com/office/drawing/2014/main" id="{B85AE4B6-CABC-F3BC-8597-4F271C809C70}"/>
              </a:ext>
            </a:extLst>
          </p:cNvPr>
          <p:cNvSpPr txBox="1"/>
          <p:nvPr/>
        </p:nvSpPr>
        <p:spPr>
          <a:xfrm>
            <a:off x="265342" y="1223498"/>
            <a:ext cx="7659231" cy="461665"/>
          </a:xfrm>
          <a:prstGeom prst="rect">
            <a:avLst/>
          </a:prstGeom>
          <a:noFill/>
        </p:spPr>
        <p:txBody>
          <a:bodyPr wrap="square" rtlCol="0">
            <a:spAutoFit/>
          </a:bodyPr>
          <a:lstStyle/>
          <a:p>
            <a:r>
              <a:rPr lang="de-DE" sz="2400" b="1" dirty="0"/>
              <a:t>Zagreb (HR) H2- Competence Center „</a:t>
            </a:r>
            <a:r>
              <a:rPr lang="de-DE" sz="2400" b="1" dirty="0" err="1"/>
              <a:t>One</a:t>
            </a:r>
            <a:r>
              <a:rPr lang="de-DE" sz="2400" b="1" dirty="0"/>
              <a:t>-</a:t>
            </a:r>
            <a:r>
              <a:rPr lang="de-DE" sz="2400" b="1" dirty="0" err="1"/>
              <a:t>stop</a:t>
            </a:r>
            <a:r>
              <a:rPr lang="de-DE" sz="2400" b="1" dirty="0"/>
              <a:t>-shop“</a:t>
            </a:r>
          </a:p>
        </p:txBody>
      </p:sp>
    </p:spTree>
    <p:extLst>
      <p:ext uri="{BB962C8B-B14F-4D97-AF65-F5344CB8AC3E}">
        <p14:creationId xmlns:p14="http://schemas.microsoft.com/office/powerpoint/2010/main" val="20590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CED7911-D8F8-4706-33A0-306004100ABD}"/>
              </a:ext>
            </a:extLst>
          </p:cNvPr>
          <p:cNvPicPr>
            <a:picLocks noChangeAspect="1"/>
          </p:cNvPicPr>
          <p:nvPr/>
        </p:nvPicPr>
        <p:blipFill>
          <a:blip r:embed="rId2"/>
          <a:stretch>
            <a:fillRect/>
          </a:stretch>
        </p:blipFill>
        <p:spPr>
          <a:xfrm>
            <a:off x="8962627" y="359639"/>
            <a:ext cx="3169672" cy="4689235"/>
          </a:xfrm>
          <a:prstGeom prst="rect">
            <a:avLst/>
          </a:prstGeom>
        </p:spPr>
      </p:pic>
      <p:sp>
        <p:nvSpPr>
          <p:cNvPr id="2" name="Titel 1">
            <a:extLst>
              <a:ext uri="{FF2B5EF4-FFF2-40B4-BE49-F238E27FC236}">
                <a16:creationId xmlns:a16="http://schemas.microsoft.com/office/drawing/2014/main" id="{B55E391F-F153-DAF1-0C31-40E408A32BBB}"/>
              </a:ext>
            </a:extLst>
          </p:cNvPr>
          <p:cNvSpPr>
            <a:spLocks noGrp="1"/>
          </p:cNvSpPr>
          <p:nvPr>
            <p:ph type="title"/>
          </p:nvPr>
        </p:nvSpPr>
        <p:spPr/>
        <p:txBody>
          <a:bodyPr/>
          <a:lstStyle/>
          <a:p>
            <a:r>
              <a:rPr kumimoji="0" lang="de-DE" sz="3600" b="1" i="0" u="none" strike="noStrike" kern="1200" cap="none" spc="0" normalizeH="0" baseline="0" noProof="0" dirty="0">
                <a:ln>
                  <a:noFill/>
                </a:ln>
                <a:solidFill>
                  <a:srgbClr val="9ED561"/>
                </a:solidFill>
                <a:effectLst/>
                <a:uLnTx/>
                <a:uFillTx/>
                <a:latin typeface="Trebuchet MS" panose="020B0603020202020204" pitchFamily="34" charset="0"/>
                <a:ea typeface="+mj-ea"/>
                <a:cs typeface="+mj-cs"/>
              </a:rPr>
              <a:t>WP2: </a:t>
            </a:r>
            <a:r>
              <a:rPr lang="de-AT" sz="3200" b="1" dirty="0">
                <a:solidFill>
                  <a:srgbClr val="9ED561"/>
                </a:solidFill>
                <a:latin typeface="Trebuchet MS" panose="020B0603020202020204" pitchFamily="34" charset="0"/>
              </a:rPr>
              <a:t>Joint Competence Center </a:t>
            </a:r>
            <a:r>
              <a:rPr lang="de-AT" sz="3200" b="1" dirty="0" err="1">
                <a:solidFill>
                  <a:srgbClr val="9ED561"/>
                </a:solidFill>
                <a:latin typeface="Trebuchet MS" panose="020B0603020202020204" pitchFamily="34" charset="0"/>
              </a:rPr>
              <a:t>approach</a:t>
            </a:r>
            <a:r>
              <a:rPr lang="de-AT" sz="3200" b="1" dirty="0">
                <a:solidFill>
                  <a:srgbClr val="9ED561"/>
                </a:solidFill>
                <a:latin typeface="Trebuchet MS" panose="020B0603020202020204" pitchFamily="34" charset="0"/>
              </a:rPr>
              <a:t/>
            </a:r>
            <a:br>
              <a:rPr lang="de-AT" sz="3200" b="1" dirty="0">
                <a:solidFill>
                  <a:srgbClr val="9ED561"/>
                </a:solidFill>
                <a:latin typeface="Trebuchet MS" panose="020B0603020202020204" pitchFamily="34" charset="0"/>
              </a:rPr>
            </a:br>
            <a:r>
              <a:rPr lang="de-AT" sz="3200" b="1" dirty="0" err="1">
                <a:solidFill>
                  <a:srgbClr val="9ED561"/>
                </a:solidFill>
                <a:latin typeface="Trebuchet MS" panose="020B0603020202020204" pitchFamily="34" charset="0"/>
              </a:rPr>
              <a:t>as</a:t>
            </a:r>
            <a:r>
              <a:rPr lang="de-AT" sz="3200" b="1" dirty="0">
                <a:solidFill>
                  <a:srgbClr val="9ED561"/>
                </a:solidFill>
                <a:latin typeface="Trebuchet MS" panose="020B0603020202020204" pitchFamily="34" charset="0"/>
              </a:rPr>
              <a:t> Pilot Action</a:t>
            </a:r>
            <a:endParaRPr lang="de-DE" dirty="0"/>
          </a:p>
        </p:txBody>
      </p:sp>
      <p:pic>
        <p:nvPicPr>
          <p:cNvPr id="5" name="Inhaltsplatzhalter 4">
            <a:extLst>
              <a:ext uri="{FF2B5EF4-FFF2-40B4-BE49-F238E27FC236}">
                <a16:creationId xmlns:a16="http://schemas.microsoft.com/office/drawing/2014/main" id="{E3C76553-149D-263D-DA88-A57A24A34CD1}"/>
              </a:ext>
            </a:extLst>
          </p:cNvPr>
          <p:cNvPicPr>
            <a:picLocks noGrp="1" noChangeAspect="1"/>
          </p:cNvPicPr>
          <p:nvPr>
            <p:ph idx="1"/>
          </p:nvPr>
        </p:nvPicPr>
        <p:blipFill>
          <a:blip r:embed="rId3"/>
          <a:stretch>
            <a:fillRect/>
          </a:stretch>
        </p:blipFill>
        <p:spPr>
          <a:xfrm>
            <a:off x="174902" y="2143408"/>
            <a:ext cx="3169672" cy="4525963"/>
          </a:xfrm>
          <a:prstGeom prst="rect">
            <a:avLst/>
          </a:prstGeom>
        </p:spPr>
      </p:pic>
      <p:pic>
        <p:nvPicPr>
          <p:cNvPr id="9" name="Grafik 8">
            <a:extLst>
              <a:ext uri="{FF2B5EF4-FFF2-40B4-BE49-F238E27FC236}">
                <a16:creationId xmlns:a16="http://schemas.microsoft.com/office/drawing/2014/main" id="{5224EA29-B4D3-EAEF-2AA5-C1CF285BB82D}"/>
              </a:ext>
            </a:extLst>
          </p:cNvPr>
          <p:cNvPicPr>
            <a:picLocks noChangeAspect="1"/>
          </p:cNvPicPr>
          <p:nvPr/>
        </p:nvPicPr>
        <p:blipFill>
          <a:blip r:embed="rId4"/>
          <a:stretch>
            <a:fillRect/>
          </a:stretch>
        </p:blipFill>
        <p:spPr>
          <a:xfrm>
            <a:off x="3638550" y="2508831"/>
            <a:ext cx="2457450" cy="4581525"/>
          </a:xfrm>
          <a:prstGeom prst="rect">
            <a:avLst/>
          </a:prstGeom>
        </p:spPr>
      </p:pic>
      <p:pic>
        <p:nvPicPr>
          <p:cNvPr id="11" name="Grafik 10">
            <a:extLst>
              <a:ext uri="{FF2B5EF4-FFF2-40B4-BE49-F238E27FC236}">
                <a16:creationId xmlns:a16="http://schemas.microsoft.com/office/drawing/2014/main" id="{F9640D36-97D6-23EC-6B7D-8BC651C0EDD8}"/>
              </a:ext>
            </a:extLst>
          </p:cNvPr>
          <p:cNvPicPr>
            <a:picLocks noChangeAspect="1"/>
          </p:cNvPicPr>
          <p:nvPr/>
        </p:nvPicPr>
        <p:blipFill>
          <a:blip r:embed="rId5"/>
          <a:stretch>
            <a:fillRect/>
          </a:stretch>
        </p:blipFill>
        <p:spPr>
          <a:xfrm>
            <a:off x="6583507" y="4223851"/>
            <a:ext cx="4187711" cy="2445520"/>
          </a:xfrm>
          <a:prstGeom prst="rect">
            <a:avLst/>
          </a:prstGeom>
        </p:spPr>
      </p:pic>
      <p:pic>
        <p:nvPicPr>
          <p:cNvPr id="13" name="Grafik 12">
            <a:extLst>
              <a:ext uri="{FF2B5EF4-FFF2-40B4-BE49-F238E27FC236}">
                <a16:creationId xmlns:a16="http://schemas.microsoft.com/office/drawing/2014/main" id="{D1134E3D-0AEA-E59F-AD68-022CA1D5EEDD}"/>
              </a:ext>
            </a:extLst>
          </p:cNvPr>
          <p:cNvPicPr>
            <a:picLocks noChangeAspect="1"/>
          </p:cNvPicPr>
          <p:nvPr/>
        </p:nvPicPr>
        <p:blipFill>
          <a:blip r:embed="rId6"/>
          <a:stretch>
            <a:fillRect/>
          </a:stretch>
        </p:blipFill>
        <p:spPr>
          <a:xfrm>
            <a:off x="4343105" y="1399707"/>
            <a:ext cx="4619522" cy="2278548"/>
          </a:xfrm>
          <a:prstGeom prst="rect">
            <a:avLst/>
          </a:prstGeom>
        </p:spPr>
      </p:pic>
    </p:spTree>
    <p:extLst>
      <p:ext uri="{BB962C8B-B14F-4D97-AF65-F5344CB8AC3E}">
        <p14:creationId xmlns:p14="http://schemas.microsoft.com/office/powerpoint/2010/main" val="2620538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29" y="0"/>
            <a:ext cx="64436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1">
            <a:extLst>
              <a:ext uri="{FF2B5EF4-FFF2-40B4-BE49-F238E27FC236}">
                <a16:creationId xmlns:a16="http://schemas.microsoft.com/office/drawing/2014/main" id="{F5F06C7F-0084-2D47-55DA-16E45C3EB3AC}"/>
              </a:ext>
            </a:extLst>
          </p:cNvPr>
          <p:cNvSpPr txBox="1">
            <a:spLocks/>
          </p:cNvSpPr>
          <p:nvPr/>
        </p:nvSpPr>
        <p:spPr>
          <a:xfrm>
            <a:off x="0" y="2552171"/>
            <a:ext cx="5879212" cy="1956841"/>
          </a:xfrm>
          <a:prstGeom prst="rect">
            <a:avLst/>
          </a:prstGeom>
        </p:spPr>
        <p:txBody>
          <a:bodyPr vert="horz" lIns="91440" tIns="45720" rIns="91440" bIns="45720" rtlCol="0" anchor="b">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rgbClr val="9ED561"/>
                </a:solidFill>
                <a:latin typeface="Trebuchet MS" panose="020B0603020202020204" pitchFamily="34" charset="0"/>
              </a:rPr>
              <a:t>WP</a:t>
            </a:r>
            <a:r>
              <a:rPr lang="hu-HU" sz="5400" dirty="0">
                <a:solidFill>
                  <a:srgbClr val="9ED561"/>
                </a:solidFill>
                <a:latin typeface="Trebuchet MS" panose="020B0603020202020204" pitchFamily="34" charset="0"/>
              </a:rPr>
              <a:t>3</a:t>
            </a:r>
            <a:r>
              <a:rPr lang="en-US" sz="5400" dirty="0">
                <a:solidFill>
                  <a:srgbClr val="9ED561"/>
                </a:solidFill>
                <a:latin typeface="Trebuchet MS" panose="020B0603020202020204" pitchFamily="34" charset="0"/>
              </a:rPr>
              <a:t>: </a:t>
            </a:r>
            <a:r>
              <a:rPr lang="de-AT" sz="5400" dirty="0" err="1">
                <a:solidFill>
                  <a:srgbClr val="9ED561"/>
                </a:solidFill>
                <a:latin typeface="Trebuchet MS" panose="020B0603020202020204" pitchFamily="34" charset="0"/>
              </a:rPr>
              <a:t>Developing</a:t>
            </a:r>
            <a:r>
              <a:rPr lang="de-AT" sz="5400" dirty="0">
                <a:solidFill>
                  <a:srgbClr val="9ED561"/>
                </a:solidFill>
                <a:latin typeface="Trebuchet MS" panose="020B0603020202020204" pitchFamily="34" charset="0"/>
              </a:rPr>
              <a:t> Central Europe Hydrogen </a:t>
            </a:r>
            <a:r>
              <a:rPr lang="de-AT" sz="5400" dirty="0" err="1">
                <a:solidFill>
                  <a:srgbClr val="9ED561"/>
                </a:solidFill>
                <a:latin typeface="Trebuchet MS" panose="020B0603020202020204" pitchFamily="34" charset="0"/>
              </a:rPr>
              <a:t>network</a:t>
            </a:r>
            <a:r>
              <a:rPr lang="de-AT" sz="5400" dirty="0">
                <a:solidFill>
                  <a:srgbClr val="9ED561"/>
                </a:solidFill>
                <a:latin typeface="Trebuchet MS" panose="020B0603020202020204" pitchFamily="34" charset="0"/>
              </a:rPr>
              <a:t> </a:t>
            </a:r>
            <a:r>
              <a:rPr lang="de-AT" sz="5400" dirty="0" err="1">
                <a:solidFill>
                  <a:srgbClr val="9ED561"/>
                </a:solidFill>
                <a:latin typeface="Trebuchet MS" panose="020B0603020202020204" pitchFamily="34" charset="0"/>
              </a:rPr>
              <a:t>and</a:t>
            </a:r>
            <a:r>
              <a:rPr lang="de-AT" sz="5400" dirty="0">
                <a:solidFill>
                  <a:srgbClr val="9ED561"/>
                </a:solidFill>
                <a:latin typeface="Trebuchet MS" panose="020B0603020202020204" pitchFamily="34" charset="0"/>
              </a:rPr>
              <a:t> </a:t>
            </a:r>
            <a:r>
              <a:rPr lang="de-AT" sz="5400" dirty="0" err="1">
                <a:solidFill>
                  <a:srgbClr val="9ED561"/>
                </a:solidFill>
                <a:latin typeface="Trebuchet MS" panose="020B0603020202020204" pitchFamily="34" charset="0"/>
              </a:rPr>
              <a:t>collaboration</a:t>
            </a:r>
            <a:r>
              <a:rPr lang="de-AT" sz="5400" dirty="0">
                <a:solidFill>
                  <a:srgbClr val="9ED561"/>
                </a:solidFill>
                <a:latin typeface="Trebuchet MS" panose="020B0603020202020204" pitchFamily="34" charset="0"/>
              </a:rPr>
              <a:t> </a:t>
            </a:r>
            <a:r>
              <a:rPr lang="de-AT" sz="5400" dirty="0" err="1">
                <a:solidFill>
                  <a:srgbClr val="9ED561"/>
                </a:solidFill>
                <a:latin typeface="Trebuchet MS" panose="020B0603020202020204" pitchFamily="34" charset="0"/>
              </a:rPr>
              <a:t>Platform</a:t>
            </a:r>
            <a:endParaRPr lang="en-US" sz="2600" dirty="0">
              <a:latin typeface="Trebuchet MS" panose="020B060302020202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69"/>
            <a:ext cx="33147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363894" y="1259633"/>
            <a:ext cx="354563"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736604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11D6AC-CBC4-8DF5-E260-4320E48254B0}"/>
              </a:ext>
            </a:extLst>
          </p:cNvPr>
          <p:cNvSpPr>
            <a:spLocks noGrp="1"/>
          </p:cNvSpPr>
          <p:nvPr>
            <p:ph type="title"/>
          </p:nvPr>
        </p:nvSpPr>
        <p:spPr>
          <a:xfrm>
            <a:off x="681134" y="868401"/>
            <a:ext cx="11368625" cy="686007"/>
          </a:xfrm>
        </p:spPr>
        <p:txBody>
          <a:bodyPr>
            <a:noAutofit/>
          </a:bodyPr>
          <a:lstStyle/>
          <a:p>
            <a:pPr algn="l"/>
            <a:r>
              <a:rPr lang="de-DE" sz="3600" b="1" dirty="0">
                <a:solidFill>
                  <a:srgbClr val="9ED561"/>
                </a:solidFill>
                <a:latin typeface="Trebuchet MS" panose="020B0603020202020204" pitchFamily="34" charset="0"/>
              </a:rPr>
              <a:t>WP3 </a:t>
            </a:r>
            <a:r>
              <a:rPr lang="de-AT" sz="3600" b="1" dirty="0" err="1">
                <a:solidFill>
                  <a:srgbClr val="9ED561"/>
                </a:solidFill>
                <a:latin typeface="Trebuchet MS" panose="020B0603020202020204" pitchFamily="34" charset="0"/>
              </a:rPr>
              <a:t>Developing</a:t>
            </a:r>
            <a:r>
              <a:rPr lang="de-AT" sz="3600" b="1" dirty="0">
                <a:solidFill>
                  <a:srgbClr val="9ED561"/>
                </a:solidFill>
                <a:latin typeface="Trebuchet MS" panose="020B0603020202020204" pitchFamily="34" charset="0"/>
              </a:rPr>
              <a:t> Central Europe Hydrogen network and </a:t>
            </a:r>
            <a:r>
              <a:rPr lang="de-AT" sz="3600" b="1" dirty="0" err="1">
                <a:solidFill>
                  <a:srgbClr val="9ED561"/>
                </a:solidFill>
                <a:latin typeface="Trebuchet MS" panose="020B0603020202020204" pitchFamily="34" charset="0"/>
              </a:rPr>
              <a:t>Collaboration</a:t>
            </a:r>
            <a:r>
              <a:rPr lang="de-AT" sz="3600" b="1" dirty="0">
                <a:solidFill>
                  <a:srgbClr val="9ED561"/>
                </a:solidFill>
                <a:latin typeface="Trebuchet MS" panose="020B0603020202020204" pitchFamily="34" charset="0"/>
              </a:rPr>
              <a:t> </a:t>
            </a:r>
            <a:r>
              <a:rPr lang="de-AT" sz="3600" b="1" dirty="0" err="1">
                <a:solidFill>
                  <a:srgbClr val="9ED561"/>
                </a:solidFill>
                <a:latin typeface="Trebuchet MS" panose="020B0603020202020204" pitchFamily="34" charset="0"/>
              </a:rPr>
              <a:t>Platform</a:t>
            </a:r>
            <a:r>
              <a:rPr lang="de-DE" sz="3600" b="1" dirty="0">
                <a:solidFill>
                  <a:srgbClr val="9ED561"/>
                </a:solidFill>
                <a:latin typeface="Trebuchet MS" panose="020B0603020202020204" pitchFamily="34" charset="0"/>
              </a:rPr>
              <a:t/>
            </a:r>
            <a:br>
              <a:rPr lang="de-DE" sz="3600" b="1" dirty="0">
                <a:solidFill>
                  <a:srgbClr val="9ED561"/>
                </a:solidFill>
                <a:latin typeface="Trebuchet MS" panose="020B0603020202020204" pitchFamily="34" charset="0"/>
              </a:rPr>
            </a:br>
            <a:r>
              <a:rPr lang="de-DE" sz="3600" b="1" dirty="0">
                <a:solidFill>
                  <a:srgbClr val="9ED561"/>
                </a:solidFill>
                <a:latin typeface="Trebuchet MS" panose="020B0603020202020204" pitchFamily="34" charset="0"/>
              </a:rPr>
              <a:t/>
            </a:r>
            <a:br>
              <a:rPr lang="de-DE" sz="3600" b="1" dirty="0">
                <a:solidFill>
                  <a:srgbClr val="9ED561"/>
                </a:solidFill>
                <a:latin typeface="Trebuchet MS" panose="020B0603020202020204" pitchFamily="34" charset="0"/>
              </a:rPr>
            </a:br>
            <a:endParaRPr lang="it-IT" sz="3600" b="1" dirty="0">
              <a:solidFill>
                <a:srgbClr val="9ED561"/>
              </a:solidFill>
              <a:latin typeface="Trebuchet MS" panose="020B0603020202020204" pitchFamily="34" charset="0"/>
            </a:endParaRPr>
          </a:p>
        </p:txBody>
      </p:sp>
      <p:sp>
        <p:nvSpPr>
          <p:cNvPr id="4" name="Obdélník 3"/>
          <p:cNvSpPr/>
          <p:nvPr/>
        </p:nvSpPr>
        <p:spPr>
          <a:xfrm>
            <a:off x="773885" y="1435449"/>
            <a:ext cx="10375641" cy="1200329"/>
          </a:xfrm>
          <a:prstGeom prst="rect">
            <a:avLst/>
          </a:prstGeom>
        </p:spPr>
        <p:txBody>
          <a:bodyPr wrap="square">
            <a:spAutoFit/>
          </a:bodyPr>
          <a:lstStyle/>
          <a:p>
            <a:r>
              <a:rPr lang="en-US" sz="2400" b="1" dirty="0"/>
              <a:t>Main Goal</a:t>
            </a:r>
            <a:r>
              <a:rPr lang="en-US" sz="2400" dirty="0"/>
              <a:t>: to establish a </a:t>
            </a:r>
            <a:r>
              <a:rPr lang="en-US" sz="2400" b="1" dirty="0"/>
              <a:t>network of key public and private stakeholders at local, regional and transregional levels </a:t>
            </a:r>
            <a:r>
              <a:rPr lang="en-US" sz="2400" dirty="0"/>
              <a:t>in  Central European to establish H2-ready regions, including an </a:t>
            </a:r>
            <a:r>
              <a:rPr lang="en-US" sz="2400" b="1" dirty="0"/>
              <a:t>online interactive Collaboration Platform.</a:t>
            </a:r>
            <a:endParaRPr lang="sk-SK" sz="2400" b="1" dirty="0"/>
          </a:p>
        </p:txBody>
      </p:sp>
      <p:pic>
        <p:nvPicPr>
          <p:cNvPr id="5" name="Grafik 4">
            <a:extLst>
              <a:ext uri="{FF2B5EF4-FFF2-40B4-BE49-F238E27FC236}">
                <a16:creationId xmlns:a16="http://schemas.microsoft.com/office/drawing/2014/main" id="{FFED38EF-88CA-194C-4521-43FA61ED07E6}"/>
              </a:ext>
            </a:extLst>
          </p:cNvPr>
          <p:cNvPicPr>
            <a:picLocks noChangeAspect="1"/>
          </p:cNvPicPr>
          <p:nvPr/>
        </p:nvPicPr>
        <p:blipFill>
          <a:blip r:embed="rId2"/>
          <a:stretch>
            <a:fillRect/>
          </a:stretch>
        </p:blipFill>
        <p:spPr>
          <a:xfrm>
            <a:off x="90488" y="3202826"/>
            <a:ext cx="6433106" cy="3402761"/>
          </a:xfrm>
          <a:prstGeom prst="rect">
            <a:avLst/>
          </a:prstGeom>
        </p:spPr>
      </p:pic>
      <p:pic>
        <p:nvPicPr>
          <p:cNvPr id="7" name="Grafik 6">
            <a:extLst>
              <a:ext uri="{FF2B5EF4-FFF2-40B4-BE49-F238E27FC236}">
                <a16:creationId xmlns:a16="http://schemas.microsoft.com/office/drawing/2014/main" id="{17E902B8-46D8-4EB4-7325-0089029A8F19}"/>
              </a:ext>
            </a:extLst>
          </p:cNvPr>
          <p:cNvPicPr>
            <a:picLocks noChangeAspect="1"/>
          </p:cNvPicPr>
          <p:nvPr/>
        </p:nvPicPr>
        <p:blipFill>
          <a:blip r:embed="rId3"/>
          <a:stretch>
            <a:fillRect/>
          </a:stretch>
        </p:blipFill>
        <p:spPr>
          <a:xfrm>
            <a:off x="7507938" y="2534969"/>
            <a:ext cx="3734339" cy="4249195"/>
          </a:xfrm>
          <a:prstGeom prst="rect">
            <a:avLst/>
          </a:prstGeom>
        </p:spPr>
      </p:pic>
      <p:pic>
        <p:nvPicPr>
          <p:cNvPr id="8" name="Grafik 7">
            <a:extLst>
              <a:ext uri="{FF2B5EF4-FFF2-40B4-BE49-F238E27FC236}">
                <a16:creationId xmlns:a16="http://schemas.microsoft.com/office/drawing/2014/main" id="{3170DA80-D11D-5EBC-AD05-4FC214A90F13}"/>
              </a:ext>
            </a:extLst>
          </p:cNvPr>
          <p:cNvPicPr>
            <a:picLocks noChangeAspect="1"/>
          </p:cNvPicPr>
          <p:nvPr/>
        </p:nvPicPr>
        <p:blipFill>
          <a:blip r:embed="rId4"/>
          <a:stretch>
            <a:fillRect/>
          </a:stretch>
        </p:blipFill>
        <p:spPr>
          <a:xfrm>
            <a:off x="7750031" y="598576"/>
            <a:ext cx="2566408" cy="955832"/>
          </a:xfrm>
          <a:prstGeom prst="rect">
            <a:avLst/>
          </a:prstGeom>
        </p:spPr>
      </p:pic>
    </p:spTree>
    <p:extLst>
      <p:ext uri="{BB962C8B-B14F-4D97-AF65-F5344CB8AC3E}">
        <p14:creationId xmlns:p14="http://schemas.microsoft.com/office/powerpoint/2010/main" val="420031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647701" y="-185215"/>
            <a:ext cx="11704584" cy="7194360"/>
          </a:xfrm>
          <a:prstGeom prst="rect">
            <a:avLst/>
          </a:prstGeom>
        </p:spPr>
      </p:pic>
      <p:grpSp>
        <p:nvGrpSpPr>
          <p:cNvPr id="14" name="Gruppieren 13"/>
          <p:cNvGrpSpPr/>
          <p:nvPr/>
        </p:nvGrpSpPr>
        <p:grpSpPr>
          <a:xfrm rot="2654194">
            <a:off x="5600004" y="814664"/>
            <a:ext cx="5564507" cy="6747592"/>
            <a:chOff x="180000" y="180000"/>
            <a:chExt cx="5694680" cy="6904355"/>
          </a:xfrm>
          <a:solidFill>
            <a:schemeClr val="bg1"/>
          </a:solidFill>
        </p:grpSpPr>
        <p:sp>
          <p:nvSpPr>
            <p:cNvPr id="15" name="Freeform 5"/>
            <p:cNvSpPr>
              <a:spLocks noEditPoints="1"/>
            </p:cNvSpPr>
            <p:nvPr/>
          </p:nvSpPr>
          <p:spPr bwMode="auto">
            <a:xfrm>
              <a:off x="180000" y="740070"/>
              <a:ext cx="4700270" cy="6344285"/>
            </a:xfrm>
            <a:custGeom>
              <a:avLst/>
              <a:gdLst>
                <a:gd name="T0" fmla="*/ 5085 w 6716"/>
                <a:gd name="T1" fmla="*/ 2751 h 9059"/>
                <a:gd name="T2" fmla="*/ 4728 w 6716"/>
                <a:gd name="T3" fmla="*/ 2363 h 9059"/>
                <a:gd name="T4" fmla="*/ 4242 w 6716"/>
                <a:gd name="T5" fmla="*/ 1673 h 9059"/>
                <a:gd name="T6" fmla="*/ 3596 w 6716"/>
                <a:gd name="T7" fmla="*/ 878 h 9059"/>
                <a:gd name="T8" fmla="*/ 3676 w 6716"/>
                <a:gd name="T9" fmla="*/ 2195 h 9059"/>
                <a:gd name="T10" fmla="*/ 2801 w 6716"/>
                <a:gd name="T11" fmla="*/ 1435 h 9059"/>
                <a:gd name="T12" fmla="*/ 2162 w 6716"/>
                <a:gd name="T13" fmla="*/ 1528 h 9059"/>
                <a:gd name="T14" fmla="*/ 2628 w 6716"/>
                <a:gd name="T15" fmla="*/ 3264 h 9059"/>
                <a:gd name="T16" fmla="*/ 1825 w 6716"/>
                <a:gd name="T17" fmla="*/ 3502 h 9059"/>
                <a:gd name="T18" fmla="*/ 1219 w 6716"/>
                <a:gd name="T19" fmla="*/ 4605 h 9059"/>
                <a:gd name="T20" fmla="*/ 2233 w 6716"/>
                <a:gd name="T21" fmla="*/ 5170 h 9059"/>
                <a:gd name="T22" fmla="*/ 1452 w 6716"/>
                <a:gd name="T23" fmla="*/ 4874 h 9059"/>
                <a:gd name="T24" fmla="*/ 248 w 6716"/>
                <a:gd name="T25" fmla="*/ 5123 h 9059"/>
                <a:gd name="T26" fmla="*/ 938 w 6716"/>
                <a:gd name="T27" fmla="*/ 5847 h 9059"/>
                <a:gd name="T28" fmla="*/ 559 w 6716"/>
                <a:gd name="T29" fmla="*/ 6858 h 9059"/>
                <a:gd name="T30" fmla="*/ 1187 w 6716"/>
                <a:gd name="T31" fmla="*/ 7807 h 9059"/>
                <a:gd name="T32" fmla="*/ 1716 w 6716"/>
                <a:gd name="T33" fmla="*/ 8939 h 9059"/>
                <a:gd name="T34" fmla="*/ 2809 w 6716"/>
                <a:gd name="T35" fmla="*/ 7769 h 9059"/>
                <a:gd name="T36" fmla="*/ 3208 w 6716"/>
                <a:gd name="T37" fmla="*/ 7858 h 9059"/>
                <a:gd name="T38" fmla="*/ 3991 w 6716"/>
                <a:gd name="T39" fmla="*/ 7832 h 9059"/>
                <a:gd name="T40" fmla="*/ 5161 w 6716"/>
                <a:gd name="T41" fmla="*/ 6905 h 9059"/>
                <a:gd name="T42" fmla="*/ 5498 w 6716"/>
                <a:gd name="T43" fmla="*/ 5536 h 9059"/>
                <a:gd name="T44" fmla="*/ 5457 w 6716"/>
                <a:gd name="T45" fmla="*/ 3560 h 9059"/>
                <a:gd name="T46" fmla="*/ 3819 w 6716"/>
                <a:gd name="T47" fmla="*/ 689 h 9059"/>
                <a:gd name="T48" fmla="*/ 2268 w 6716"/>
                <a:gd name="T49" fmla="*/ 1871 h 9059"/>
                <a:gd name="T50" fmla="*/ 563 w 6716"/>
                <a:gd name="T51" fmla="*/ 7907 h 9059"/>
                <a:gd name="T52" fmla="*/ 5081 w 6716"/>
                <a:gd name="T53" fmla="*/ 3760 h 9059"/>
                <a:gd name="T54" fmla="*/ 4636 w 6716"/>
                <a:gd name="T55" fmla="*/ 4998 h 9059"/>
                <a:gd name="T56" fmla="*/ 4356 w 6716"/>
                <a:gd name="T57" fmla="*/ 4183 h 9059"/>
                <a:gd name="T58" fmla="*/ 2344 w 6716"/>
                <a:gd name="T59" fmla="*/ 4692 h 9059"/>
                <a:gd name="T60" fmla="*/ 3368 w 6716"/>
                <a:gd name="T61" fmla="*/ 3387 h 9059"/>
                <a:gd name="T62" fmla="*/ 3394 w 6716"/>
                <a:gd name="T63" fmla="*/ 4165 h 9059"/>
                <a:gd name="T64" fmla="*/ 3306 w 6716"/>
                <a:gd name="T65" fmla="*/ 4895 h 9059"/>
                <a:gd name="T66" fmla="*/ 3620 w 6716"/>
                <a:gd name="T67" fmla="*/ 2825 h 9059"/>
                <a:gd name="T68" fmla="*/ 3314 w 6716"/>
                <a:gd name="T69" fmla="*/ 2827 h 9059"/>
                <a:gd name="T70" fmla="*/ 2792 w 6716"/>
                <a:gd name="T71" fmla="*/ 1625 h 9059"/>
                <a:gd name="T72" fmla="*/ 3056 w 6716"/>
                <a:gd name="T73" fmla="*/ 2318 h 9059"/>
                <a:gd name="T74" fmla="*/ 2676 w 6716"/>
                <a:gd name="T75" fmla="*/ 3292 h 9059"/>
                <a:gd name="T76" fmla="*/ 1965 w 6716"/>
                <a:gd name="T77" fmla="*/ 4367 h 9059"/>
                <a:gd name="T78" fmla="*/ 2763 w 6716"/>
                <a:gd name="T79" fmla="*/ 4616 h 9059"/>
                <a:gd name="T80" fmla="*/ 2408 w 6716"/>
                <a:gd name="T81" fmla="*/ 5302 h 9059"/>
                <a:gd name="T82" fmla="*/ 1063 w 6716"/>
                <a:gd name="T83" fmla="*/ 5845 h 9059"/>
                <a:gd name="T84" fmla="*/ 765 w 6716"/>
                <a:gd name="T85" fmla="*/ 6525 h 9059"/>
                <a:gd name="T86" fmla="*/ 935 w 6716"/>
                <a:gd name="T87" fmla="*/ 6763 h 9059"/>
                <a:gd name="T88" fmla="*/ 1402 w 6716"/>
                <a:gd name="T89" fmla="*/ 8291 h 9059"/>
                <a:gd name="T90" fmla="*/ 1648 w 6716"/>
                <a:gd name="T91" fmla="*/ 8868 h 9059"/>
                <a:gd name="T92" fmla="*/ 2761 w 6716"/>
                <a:gd name="T93" fmla="*/ 7819 h 9059"/>
                <a:gd name="T94" fmla="*/ 1221 w 6716"/>
                <a:gd name="T95" fmla="*/ 8099 h 9059"/>
                <a:gd name="T96" fmla="*/ 1090 w 6716"/>
                <a:gd name="T97" fmla="*/ 6836 h 9059"/>
                <a:gd name="T98" fmla="*/ 2717 w 6716"/>
                <a:gd name="T99" fmla="*/ 6882 h 9059"/>
                <a:gd name="T100" fmla="*/ 3094 w 6716"/>
                <a:gd name="T101" fmla="*/ 5885 h 9059"/>
                <a:gd name="T102" fmla="*/ 3245 w 6716"/>
                <a:gd name="T103" fmla="*/ 4834 h 9059"/>
                <a:gd name="T104" fmla="*/ 4489 w 6716"/>
                <a:gd name="T105" fmla="*/ 5775 h 9059"/>
                <a:gd name="T106" fmla="*/ 3999 w 6716"/>
                <a:gd name="T107" fmla="*/ 5867 h 9059"/>
                <a:gd name="T108" fmla="*/ 2992 w 6716"/>
                <a:gd name="T109" fmla="*/ 5910 h 9059"/>
                <a:gd name="T110" fmla="*/ 3995 w 6716"/>
                <a:gd name="T111" fmla="*/ 5457 h 9059"/>
                <a:gd name="T112" fmla="*/ 3546 w 6716"/>
                <a:gd name="T113" fmla="*/ 7465 h 9059"/>
                <a:gd name="T114" fmla="*/ 3368 w 6716"/>
                <a:gd name="T115" fmla="*/ 7701 h 9059"/>
                <a:gd name="T116" fmla="*/ 4551 w 6716"/>
                <a:gd name="T117" fmla="*/ 5909 h 9059"/>
                <a:gd name="T118" fmla="*/ 4675 w 6716"/>
                <a:gd name="T119" fmla="*/ 6320 h 9059"/>
                <a:gd name="T120" fmla="*/ 4741 w 6716"/>
                <a:gd name="T121" fmla="*/ 6426 h 9059"/>
                <a:gd name="T122" fmla="*/ 5110 w 6716"/>
                <a:gd name="T123" fmla="*/ 3743 h 9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6" h="9059">
                  <a:moveTo>
                    <a:pt x="6590" y="3212"/>
                  </a:moveTo>
                  <a:lnTo>
                    <a:pt x="5466" y="3211"/>
                  </a:lnTo>
                  <a:cubicBezTo>
                    <a:pt x="5466" y="3205"/>
                    <a:pt x="5465" y="3200"/>
                    <a:pt x="5464" y="3194"/>
                  </a:cubicBezTo>
                  <a:cubicBezTo>
                    <a:pt x="5458" y="3169"/>
                    <a:pt x="5443" y="3148"/>
                    <a:pt x="5421" y="3135"/>
                  </a:cubicBezTo>
                  <a:cubicBezTo>
                    <a:pt x="5400" y="3121"/>
                    <a:pt x="5374" y="3117"/>
                    <a:pt x="5349" y="3123"/>
                  </a:cubicBezTo>
                  <a:cubicBezTo>
                    <a:pt x="5324" y="3129"/>
                    <a:pt x="5303" y="3144"/>
                    <a:pt x="5290" y="3166"/>
                  </a:cubicBezTo>
                  <a:cubicBezTo>
                    <a:pt x="5276" y="3187"/>
                    <a:pt x="5272" y="3213"/>
                    <a:pt x="5278" y="3238"/>
                  </a:cubicBezTo>
                  <a:cubicBezTo>
                    <a:pt x="5288" y="3282"/>
                    <a:pt x="5328" y="3311"/>
                    <a:pt x="5371" y="3311"/>
                  </a:cubicBezTo>
                  <a:lnTo>
                    <a:pt x="5389" y="3511"/>
                  </a:lnTo>
                  <a:cubicBezTo>
                    <a:pt x="5388" y="3511"/>
                    <a:pt x="5386" y="3511"/>
                    <a:pt x="5385" y="3511"/>
                  </a:cubicBezTo>
                  <a:cubicBezTo>
                    <a:pt x="5356" y="3518"/>
                    <a:pt x="5337" y="3544"/>
                    <a:pt x="5338" y="3572"/>
                  </a:cubicBezTo>
                  <a:cubicBezTo>
                    <a:pt x="5331" y="3574"/>
                    <a:pt x="5323" y="3576"/>
                    <a:pt x="5316" y="3578"/>
                  </a:cubicBezTo>
                  <a:cubicBezTo>
                    <a:pt x="5267" y="3593"/>
                    <a:pt x="5222" y="3617"/>
                    <a:pt x="5183" y="3647"/>
                  </a:cubicBezTo>
                  <a:cubicBezTo>
                    <a:pt x="5169" y="3638"/>
                    <a:pt x="5152" y="3634"/>
                    <a:pt x="5135" y="3638"/>
                  </a:cubicBezTo>
                  <a:cubicBezTo>
                    <a:pt x="5125" y="3640"/>
                    <a:pt x="5117" y="3645"/>
                    <a:pt x="5109" y="3651"/>
                  </a:cubicBezTo>
                  <a:lnTo>
                    <a:pt x="4810" y="3371"/>
                  </a:lnTo>
                  <a:cubicBezTo>
                    <a:pt x="4836" y="3339"/>
                    <a:pt x="4847" y="3296"/>
                    <a:pt x="4834" y="3253"/>
                  </a:cubicBezTo>
                  <a:cubicBezTo>
                    <a:pt x="4827" y="3230"/>
                    <a:pt x="4814" y="3211"/>
                    <a:pt x="4797" y="3196"/>
                  </a:cubicBezTo>
                  <a:lnTo>
                    <a:pt x="5085" y="2751"/>
                  </a:lnTo>
                  <a:cubicBezTo>
                    <a:pt x="5098" y="2758"/>
                    <a:pt x="5113" y="2761"/>
                    <a:pt x="5129" y="2758"/>
                  </a:cubicBezTo>
                  <a:cubicBezTo>
                    <a:pt x="5161" y="2750"/>
                    <a:pt x="5181" y="2718"/>
                    <a:pt x="5174" y="2685"/>
                  </a:cubicBezTo>
                  <a:cubicBezTo>
                    <a:pt x="5166" y="2653"/>
                    <a:pt x="5134" y="2633"/>
                    <a:pt x="5101" y="2640"/>
                  </a:cubicBezTo>
                  <a:cubicBezTo>
                    <a:pt x="5091" y="2642"/>
                    <a:pt x="5082" y="2647"/>
                    <a:pt x="5075" y="2654"/>
                  </a:cubicBezTo>
                  <a:lnTo>
                    <a:pt x="4743" y="2357"/>
                  </a:lnTo>
                  <a:lnTo>
                    <a:pt x="4761" y="1596"/>
                  </a:lnTo>
                  <a:cubicBezTo>
                    <a:pt x="4801" y="1589"/>
                    <a:pt x="4831" y="1556"/>
                    <a:pt x="4834" y="1515"/>
                  </a:cubicBezTo>
                  <a:cubicBezTo>
                    <a:pt x="4837" y="1466"/>
                    <a:pt x="4800" y="1424"/>
                    <a:pt x="4752" y="1421"/>
                  </a:cubicBezTo>
                  <a:cubicBezTo>
                    <a:pt x="4703" y="1418"/>
                    <a:pt x="4661" y="1455"/>
                    <a:pt x="4658" y="1504"/>
                  </a:cubicBezTo>
                  <a:cubicBezTo>
                    <a:pt x="4655" y="1552"/>
                    <a:pt x="4692" y="1594"/>
                    <a:pt x="4740" y="1597"/>
                  </a:cubicBezTo>
                  <a:cubicBezTo>
                    <a:pt x="4743" y="1598"/>
                    <a:pt x="4745" y="1598"/>
                    <a:pt x="4747" y="1598"/>
                  </a:cubicBezTo>
                  <a:lnTo>
                    <a:pt x="4729" y="2344"/>
                  </a:lnTo>
                  <a:lnTo>
                    <a:pt x="4549" y="2183"/>
                  </a:lnTo>
                  <a:cubicBezTo>
                    <a:pt x="4558" y="2169"/>
                    <a:pt x="4562" y="2152"/>
                    <a:pt x="4558" y="2135"/>
                  </a:cubicBezTo>
                  <a:cubicBezTo>
                    <a:pt x="4551" y="2102"/>
                    <a:pt x="4518" y="2082"/>
                    <a:pt x="4486" y="2090"/>
                  </a:cubicBezTo>
                  <a:cubicBezTo>
                    <a:pt x="4453" y="2097"/>
                    <a:pt x="4433" y="2130"/>
                    <a:pt x="4441" y="2162"/>
                  </a:cubicBezTo>
                  <a:cubicBezTo>
                    <a:pt x="4449" y="2195"/>
                    <a:pt x="4481" y="2215"/>
                    <a:pt x="4513" y="2207"/>
                  </a:cubicBezTo>
                  <a:cubicBezTo>
                    <a:pt x="4523" y="2205"/>
                    <a:pt x="4532" y="2200"/>
                    <a:pt x="4539" y="2194"/>
                  </a:cubicBezTo>
                  <a:lnTo>
                    <a:pt x="4728" y="2363"/>
                  </a:lnTo>
                  <a:lnTo>
                    <a:pt x="4709" y="3165"/>
                  </a:lnTo>
                  <a:cubicBezTo>
                    <a:pt x="4698" y="3165"/>
                    <a:pt x="4687" y="3167"/>
                    <a:pt x="4676" y="3170"/>
                  </a:cubicBezTo>
                  <a:cubicBezTo>
                    <a:pt x="4621" y="3187"/>
                    <a:pt x="4586" y="3238"/>
                    <a:pt x="4587" y="3293"/>
                  </a:cubicBezTo>
                  <a:lnTo>
                    <a:pt x="4268" y="3361"/>
                  </a:lnTo>
                  <a:cubicBezTo>
                    <a:pt x="4261" y="3330"/>
                    <a:pt x="4242" y="3302"/>
                    <a:pt x="4214" y="3282"/>
                  </a:cubicBezTo>
                  <a:cubicBezTo>
                    <a:pt x="4185" y="3262"/>
                    <a:pt x="4149" y="3255"/>
                    <a:pt x="4114" y="3261"/>
                  </a:cubicBezTo>
                  <a:cubicBezTo>
                    <a:pt x="4095" y="3264"/>
                    <a:pt x="4077" y="3272"/>
                    <a:pt x="4062" y="3283"/>
                  </a:cubicBezTo>
                  <a:lnTo>
                    <a:pt x="3711" y="2832"/>
                  </a:lnTo>
                  <a:cubicBezTo>
                    <a:pt x="3726" y="2818"/>
                    <a:pt x="3733" y="2797"/>
                    <a:pt x="3728" y="2776"/>
                  </a:cubicBezTo>
                  <a:cubicBezTo>
                    <a:pt x="3726" y="2767"/>
                    <a:pt x="3722" y="2760"/>
                    <a:pt x="3717" y="2753"/>
                  </a:cubicBezTo>
                  <a:cubicBezTo>
                    <a:pt x="3736" y="2734"/>
                    <a:pt x="3753" y="2713"/>
                    <a:pt x="3767" y="2690"/>
                  </a:cubicBezTo>
                  <a:cubicBezTo>
                    <a:pt x="3824" y="2598"/>
                    <a:pt x="3838" y="2486"/>
                    <a:pt x="3806" y="2382"/>
                  </a:cubicBezTo>
                  <a:cubicBezTo>
                    <a:pt x="3795" y="2346"/>
                    <a:pt x="3779" y="2312"/>
                    <a:pt x="3758" y="2282"/>
                  </a:cubicBezTo>
                  <a:cubicBezTo>
                    <a:pt x="3772" y="2268"/>
                    <a:pt x="3778" y="2248"/>
                    <a:pt x="3773" y="2227"/>
                  </a:cubicBezTo>
                  <a:cubicBezTo>
                    <a:pt x="3771" y="2218"/>
                    <a:pt x="3767" y="2210"/>
                    <a:pt x="3761" y="2203"/>
                  </a:cubicBezTo>
                  <a:lnTo>
                    <a:pt x="4157" y="1823"/>
                  </a:lnTo>
                  <a:cubicBezTo>
                    <a:pt x="4165" y="1831"/>
                    <a:pt x="4176" y="1837"/>
                    <a:pt x="4188" y="1841"/>
                  </a:cubicBezTo>
                  <a:cubicBezTo>
                    <a:pt x="4234" y="1856"/>
                    <a:pt x="4284" y="1830"/>
                    <a:pt x="4299" y="1784"/>
                  </a:cubicBezTo>
                  <a:cubicBezTo>
                    <a:pt x="4314" y="1738"/>
                    <a:pt x="4289" y="1688"/>
                    <a:pt x="4242" y="1673"/>
                  </a:cubicBezTo>
                  <a:cubicBezTo>
                    <a:pt x="4235" y="1671"/>
                    <a:pt x="4228" y="1669"/>
                    <a:pt x="4221" y="1669"/>
                  </a:cubicBezTo>
                  <a:lnTo>
                    <a:pt x="4217" y="1014"/>
                  </a:lnTo>
                  <a:cubicBezTo>
                    <a:pt x="4219" y="1013"/>
                    <a:pt x="4221" y="1013"/>
                    <a:pt x="4223" y="1013"/>
                  </a:cubicBezTo>
                  <a:cubicBezTo>
                    <a:pt x="4255" y="1005"/>
                    <a:pt x="4275" y="973"/>
                    <a:pt x="4268" y="940"/>
                  </a:cubicBezTo>
                  <a:cubicBezTo>
                    <a:pt x="4260" y="908"/>
                    <a:pt x="4228" y="888"/>
                    <a:pt x="4195" y="895"/>
                  </a:cubicBezTo>
                  <a:cubicBezTo>
                    <a:pt x="4163" y="903"/>
                    <a:pt x="4143" y="936"/>
                    <a:pt x="4150" y="968"/>
                  </a:cubicBezTo>
                  <a:cubicBezTo>
                    <a:pt x="4156" y="993"/>
                    <a:pt x="4178" y="1011"/>
                    <a:pt x="4202" y="1014"/>
                  </a:cubicBezTo>
                  <a:lnTo>
                    <a:pt x="4207" y="1669"/>
                  </a:lnTo>
                  <a:cubicBezTo>
                    <a:pt x="4197" y="1670"/>
                    <a:pt x="4187" y="1673"/>
                    <a:pt x="4177" y="1677"/>
                  </a:cubicBezTo>
                  <a:lnTo>
                    <a:pt x="3722" y="887"/>
                  </a:lnTo>
                  <a:cubicBezTo>
                    <a:pt x="3737" y="877"/>
                    <a:pt x="3747" y="861"/>
                    <a:pt x="3748" y="842"/>
                  </a:cubicBezTo>
                  <a:cubicBezTo>
                    <a:pt x="3749" y="827"/>
                    <a:pt x="3745" y="814"/>
                    <a:pt x="3737" y="803"/>
                  </a:cubicBezTo>
                  <a:cubicBezTo>
                    <a:pt x="3774" y="773"/>
                    <a:pt x="3806" y="737"/>
                    <a:pt x="3831" y="696"/>
                  </a:cubicBezTo>
                  <a:cubicBezTo>
                    <a:pt x="3896" y="592"/>
                    <a:pt x="3912" y="465"/>
                    <a:pt x="3876" y="348"/>
                  </a:cubicBezTo>
                  <a:cubicBezTo>
                    <a:pt x="3807" y="125"/>
                    <a:pt x="3569" y="0"/>
                    <a:pt x="3346" y="68"/>
                  </a:cubicBezTo>
                  <a:cubicBezTo>
                    <a:pt x="3248" y="99"/>
                    <a:pt x="3165" y="163"/>
                    <a:pt x="3111" y="250"/>
                  </a:cubicBezTo>
                  <a:cubicBezTo>
                    <a:pt x="3046" y="354"/>
                    <a:pt x="3030" y="481"/>
                    <a:pt x="3066" y="598"/>
                  </a:cubicBezTo>
                  <a:cubicBezTo>
                    <a:pt x="3100" y="706"/>
                    <a:pt x="3173" y="795"/>
                    <a:pt x="3273" y="848"/>
                  </a:cubicBezTo>
                  <a:cubicBezTo>
                    <a:pt x="3373" y="901"/>
                    <a:pt x="3488" y="912"/>
                    <a:pt x="3596" y="878"/>
                  </a:cubicBezTo>
                  <a:cubicBezTo>
                    <a:pt x="3609" y="874"/>
                    <a:pt x="3622" y="870"/>
                    <a:pt x="3634" y="864"/>
                  </a:cubicBezTo>
                  <a:cubicBezTo>
                    <a:pt x="3643" y="883"/>
                    <a:pt x="3662" y="897"/>
                    <a:pt x="3684" y="898"/>
                  </a:cubicBezTo>
                  <a:cubicBezTo>
                    <a:pt x="3693" y="899"/>
                    <a:pt x="3702" y="897"/>
                    <a:pt x="3710" y="894"/>
                  </a:cubicBezTo>
                  <a:lnTo>
                    <a:pt x="4165" y="1684"/>
                  </a:lnTo>
                  <a:cubicBezTo>
                    <a:pt x="4149" y="1695"/>
                    <a:pt x="4137" y="1710"/>
                    <a:pt x="4131" y="1730"/>
                  </a:cubicBezTo>
                  <a:cubicBezTo>
                    <a:pt x="4127" y="1743"/>
                    <a:pt x="4126" y="1756"/>
                    <a:pt x="4128" y="1769"/>
                  </a:cubicBezTo>
                  <a:lnTo>
                    <a:pt x="3795" y="1821"/>
                  </a:lnTo>
                  <a:cubicBezTo>
                    <a:pt x="3789" y="1799"/>
                    <a:pt x="3773" y="1780"/>
                    <a:pt x="3750" y="1773"/>
                  </a:cubicBezTo>
                  <a:cubicBezTo>
                    <a:pt x="3721" y="1763"/>
                    <a:pt x="3689" y="1775"/>
                    <a:pt x="3672" y="1801"/>
                  </a:cubicBezTo>
                  <a:cubicBezTo>
                    <a:pt x="3669" y="1806"/>
                    <a:pt x="3667" y="1811"/>
                    <a:pt x="3665" y="1816"/>
                  </a:cubicBezTo>
                  <a:cubicBezTo>
                    <a:pt x="3654" y="1852"/>
                    <a:pt x="3673" y="1890"/>
                    <a:pt x="3709" y="1901"/>
                  </a:cubicBezTo>
                  <a:cubicBezTo>
                    <a:pt x="3739" y="1911"/>
                    <a:pt x="3771" y="1899"/>
                    <a:pt x="3787" y="1872"/>
                  </a:cubicBezTo>
                  <a:cubicBezTo>
                    <a:pt x="3790" y="1868"/>
                    <a:pt x="3792" y="1863"/>
                    <a:pt x="3794" y="1858"/>
                  </a:cubicBezTo>
                  <a:cubicBezTo>
                    <a:pt x="3796" y="1850"/>
                    <a:pt x="3797" y="1842"/>
                    <a:pt x="3797" y="1835"/>
                  </a:cubicBezTo>
                  <a:lnTo>
                    <a:pt x="4131" y="1783"/>
                  </a:lnTo>
                  <a:cubicBezTo>
                    <a:pt x="4134" y="1794"/>
                    <a:pt x="4139" y="1804"/>
                    <a:pt x="4147" y="1813"/>
                  </a:cubicBezTo>
                  <a:lnTo>
                    <a:pt x="3751" y="2193"/>
                  </a:lnTo>
                  <a:cubicBezTo>
                    <a:pt x="3737" y="2183"/>
                    <a:pt x="3719" y="2178"/>
                    <a:pt x="3701" y="2182"/>
                  </a:cubicBezTo>
                  <a:cubicBezTo>
                    <a:pt x="3691" y="2184"/>
                    <a:pt x="3683" y="2189"/>
                    <a:pt x="3676" y="2195"/>
                  </a:cubicBezTo>
                  <a:cubicBezTo>
                    <a:pt x="3659" y="2183"/>
                    <a:pt x="3642" y="2171"/>
                    <a:pt x="3624" y="2162"/>
                  </a:cubicBezTo>
                  <a:cubicBezTo>
                    <a:pt x="3565" y="2131"/>
                    <a:pt x="3502" y="2116"/>
                    <a:pt x="3438" y="2118"/>
                  </a:cubicBezTo>
                  <a:lnTo>
                    <a:pt x="3437" y="2116"/>
                  </a:lnTo>
                  <a:cubicBezTo>
                    <a:pt x="3431" y="2087"/>
                    <a:pt x="3405" y="2068"/>
                    <a:pt x="3376" y="2069"/>
                  </a:cubicBezTo>
                  <a:lnTo>
                    <a:pt x="3293" y="1634"/>
                  </a:lnTo>
                  <a:cubicBezTo>
                    <a:pt x="3294" y="1633"/>
                    <a:pt x="3296" y="1633"/>
                    <a:pt x="3298" y="1632"/>
                  </a:cubicBezTo>
                  <a:cubicBezTo>
                    <a:pt x="3365" y="1612"/>
                    <a:pt x="3403" y="1542"/>
                    <a:pt x="3383" y="1475"/>
                  </a:cubicBezTo>
                  <a:cubicBezTo>
                    <a:pt x="3362" y="1409"/>
                    <a:pt x="3292" y="1371"/>
                    <a:pt x="3226" y="1391"/>
                  </a:cubicBezTo>
                  <a:cubicBezTo>
                    <a:pt x="3172" y="1407"/>
                    <a:pt x="3137" y="1456"/>
                    <a:pt x="3136" y="1509"/>
                  </a:cubicBezTo>
                  <a:lnTo>
                    <a:pt x="2882" y="1519"/>
                  </a:lnTo>
                  <a:cubicBezTo>
                    <a:pt x="2879" y="1491"/>
                    <a:pt x="2864" y="1467"/>
                    <a:pt x="2841" y="1451"/>
                  </a:cubicBezTo>
                  <a:lnTo>
                    <a:pt x="3023" y="1115"/>
                  </a:lnTo>
                  <a:cubicBezTo>
                    <a:pt x="3034" y="1119"/>
                    <a:pt x="3046" y="1120"/>
                    <a:pt x="3058" y="1117"/>
                  </a:cubicBezTo>
                  <a:cubicBezTo>
                    <a:pt x="3091" y="1110"/>
                    <a:pt x="3111" y="1077"/>
                    <a:pt x="3103" y="1045"/>
                  </a:cubicBezTo>
                  <a:cubicBezTo>
                    <a:pt x="3096" y="1012"/>
                    <a:pt x="3063" y="992"/>
                    <a:pt x="3031" y="1000"/>
                  </a:cubicBezTo>
                  <a:cubicBezTo>
                    <a:pt x="2998" y="1007"/>
                    <a:pt x="2978" y="1040"/>
                    <a:pt x="2986" y="1072"/>
                  </a:cubicBezTo>
                  <a:cubicBezTo>
                    <a:pt x="2989" y="1087"/>
                    <a:pt x="2998" y="1099"/>
                    <a:pt x="3010" y="1108"/>
                  </a:cubicBezTo>
                  <a:lnTo>
                    <a:pt x="2829" y="1444"/>
                  </a:lnTo>
                  <a:cubicBezTo>
                    <a:pt x="2820" y="1440"/>
                    <a:pt x="2811" y="1437"/>
                    <a:pt x="2801" y="1435"/>
                  </a:cubicBezTo>
                  <a:cubicBezTo>
                    <a:pt x="2763" y="1430"/>
                    <a:pt x="2726" y="1447"/>
                    <a:pt x="2706" y="1480"/>
                  </a:cubicBezTo>
                  <a:cubicBezTo>
                    <a:pt x="2699" y="1491"/>
                    <a:pt x="2695" y="1503"/>
                    <a:pt x="2693" y="1516"/>
                  </a:cubicBezTo>
                  <a:cubicBezTo>
                    <a:pt x="2689" y="1542"/>
                    <a:pt x="2696" y="1567"/>
                    <a:pt x="2711" y="1587"/>
                  </a:cubicBezTo>
                  <a:cubicBezTo>
                    <a:pt x="2726" y="1608"/>
                    <a:pt x="2748" y="1621"/>
                    <a:pt x="2774" y="1624"/>
                  </a:cubicBezTo>
                  <a:lnTo>
                    <a:pt x="2778" y="1625"/>
                  </a:lnTo>
                  <a:lnTo>
                    <a:pt x="2767" y="2049"/>
                  </a:lnTo>
                  <a:cubicBezTo>
                    <a:pt x="2756" y="2049"/>
                    <a:pt x="2746" y="2051"/>
                    <a:pt x="2735" y="2054"/>
                  </a:cubicBezTo>
                  <a:cubicBezTo>
                    <a:pt x="2705" y="2063"/>
                    <a:pt x="2681" y="2083"/>
                    <a:pt x="2665" y="2108"/>
                  </a:cubicBezTo>
                  <a:lnTo>
                    <a:pt x="2276" y="1895"/>
                  </a:lnTo>
                  <a:cubicBezTo>
                    <a:pt x="2279" y="1888"/>
                    <a:pt x="2281" y="1880"/>
                    <a:pt x="2282" y="1873"/>
                  </a:cubicBezTo>
                  <a:cubicBezTo>
                    <a:pt x="2286" y="1847"/>
                    <a:pt x="2279" y="1822"/>
                    <a:pt x="2264" y="1802"/>
                  </a:cubicBezTo>
                  <a:cubicBezTo>
                    <a:pt x="2249" y="1781"/>
                    <a:pt x="2226" y="1768"/>
                    <a:pt x="2201" y="1764"/>
                  </a:cubicBezTo>
                  <a:cubicBezTo>
                    <a:pt x="2197" y="1764"/>
                    <a:pt x="2193" y="1764"/>
                    <a:pt x="2189" y="1764"/>
                  </a:cubicBezTo>
                  <a:lnTo>
                    <a:pt x="2177" y="1527"/>
                  </a:lnTo>
                  <a:lnTo>
                    <a:pt x="2178" y="1527"/>
                  </a:lnTo>
                  <a:cubicBezTo>
                    <a:pt x="2210" y="1519"/>
                    <a:pt x="2230" y="1486"/>
                    <a:pt x="2223" y="1454"/>
                  </a:cubicBezTo>
                  <a:cubicBezTo>
                    <a:pt x="2215" y="1422"/>
                    <a:pt x="2182" y="1402"/>
                    <a:pt x="2150" y="1409"/>
                  </a:cubicBezTo>
                  <a:cubicBezTo>
                    <a:pt x="2117" y="1417"/>
                    <a:pt x="2097" y="1450"/>
                    <a:pt x="2105" y="1482"/>
                  </a:cubicBezTo>
                  <a:cubicBezTo>
                    <a:pt x="2112" y="1509"/>
                    <a:pt x="2136" y="1527"/>
                    <a:pt x="2162" y="1528"/>
                  </a:cubicBezTo>
                  <a:lnTo>
                    <a:pt x="2174" y="1764"/>
                  </a:lnTo>
                  <a:cubicBezTo>
                    <a:pt x="2159" y="1766"/>
                    <a:pt x="2145" y="1772"/>
                    <a:pt x="2133" y="1781"/>
                  </a:cubicBezTo>
                  <a:lnTo>
                    <a:pt x="1837" y="1426"/>
                  </a:lnTo>
                  <a:lnTo>
                    <a:pt x="1840" y="1424"/>
                  </a:lnTo>
                  <a:cubicBezTo>
                    <a:pt x="1861" y="1399"/>
                    <a:pt x="1858" y="1360"/>
                    <a:pt x="1832" y="1339"/>
                  </a:cubicBezTo>
                  <a:cubicBezTo>
                    <a:pt x="1807" y="1318"/>
                    <a:pt x="1769" y="1321"/>
                    <a:pt x="1747" y="1346"/>
                  </a:cubicBezTo>
                  <a:cubicBezTo>
                    <a:pt x="1726" y="1372"/>
                    <a:pt x="1729" y="1410"/>
                    <a:pt x="1755" y="1431"/>
                  </a:cubicBezTo>
                  <a:cubicBezTo>
                    <a:pt x="1775" y="1449"/>
                    <a:pt x="1804" y="1450"/>
                    <a:pt x="1826" y="1436"/>
                  </a:cubicBezTo>
                  <a:lnTo>
                    <a:pt x="2122" y="1790"/>
                  </a:lnTo>
                  <a:cubicBezTo>
                    <a:pt x="2116" y="1796"/>
                    <a:pt x="2111" y="1802"/>
                    <a:pt x="2106" y="1809"/>
                  </a:cubicBezTo>
                  <a:cubicBezTo>
                    <a:pt x="2099" y="1820"/>
                    <a:pt x="2095" y="1832"/>
                    <a:pt x="2093" y="1845"/>
                  </a:cubicBezTo>
                  <a:cubicBezTo>
                    <a:pt x="2089" y="1870"/>
                    <a:pt x="2096" y="1896"/>
                    <a:pt x="2111" y="1916"/>
                  </a:cubicBezTo>
                  <a:cubicBezTo>
                    <a:pt x="2126" y="1937"/>
                    <a:pt x="2149" y="1950"/>
                    <a:pt x="2174" y="1953"/>
                  </a:cubicBezTo>
                  <a:cubicBezTo>
                    <a:pt x="2212" y="1959"/>
                    <a:pt x="2249" y="1942"/>
                    <a:pt x="2269" y="1909"/>
                  </a:cubicBezTo>
                  <a:lnTo>
                    <a:pt x="2269" y="1908"/>
                  </a:lnTo>
                  <a:lnTo>
                    <a:pt x="2658" y="2121"/>
                  </a:lnTo>
                  <a:cubicBezTo>
                    <a:pt x="2645" y="2148"/>
                    <a:pt x="2642" y="2180"/>
                    <a:pt x="2652" y="2212"/>
                  </a:cubicBezTo>
                  <a:cubicBezTo>
                    <a:pt x="2665" y="2255"/>
                    <a:pt x="2700" y="2286"/>
                    <a:pt x="2741" y="2296"/>
                  </a:cubicBezTo>
                  <a:lnTo>
                    <a:pt x="2628" y="3264"/>
                  </a:lnTo>
                  <a:cubicBezTo>
                    <a:pt x="2612" y="3263"/>
                    <a:pt x="2596" y="3265"/>
                    <a:pt x="2581" y="3269"/>
                  </a:cubicBezTo>
                  <a:cubicBezTo>
                    <a:pt x="2575" y="3271"/>
                    <a:pt x="2569" y="3274"/>
                    <a:pt x="2563" y="3276"/>
                  </a:cubicBezTo>
                  <a:lnTo>
                    <a:pt x="2255" y="2730"/>
                  </a:lnTo>
                  <a:cubicBezTo>
                    <a:pt x="2292" y="2705"/>
                    <a:pt x="2304" y="2655"/>
                    <a:pt x="2283" y="2615"/>
                  </a:cubicBezTo>
                  <a:cubicBezTo>
                    <a:pt x="2259" y="2572"/>
                    <a:pt x="2206" y="2556"/>
                    <a:pt x="2163" y="2579"/>
                  </a:cubicBezTo>
                  <a:cubicBezTo>
                    <a:pt x="2120" y="2602"/>
                    <a:pt x="2104" y="2656"/>
                    <a:pt x="2127" y="2699"/>
                  </a:cubicBezTo>
                  <a:cubicBezTo>
                    <a:pt x="2150" y="2740"/>
                    <a:pt x="2200" y="2756"/>
                    <a:pt x="2242" y="2737"/>
                  </a:cubicBezTo>
                  <a:lnTo>
                    <a:pt x="2551" y="3283"/>
                  </a:lnTo>
                  <a:cubicBezTo>
                    <a:pt x="2533" y="3294"/>
                    <a:pt x="2518" y="3309"/>
                    <a:pt x="2507" y="3327"/>
                  </a:cubicBezTo>
                  <a:cubicBezTo>
                    <a:pt x="2487" y="3359"/>
                    <a:pt x="2482" y="3399"/>
                    <a:pt x="2493" y="3436"/>
                  </a:cubicBezTo>
                  <a:cubicBezTo>
                    <a:pt x="2496" y="3445"/>
                    <a:pt x="2499" y="3454"/>
                    <a:pt x="2504" y="3462"/>
                  </a:cubicBezTo>
                  <a:lnTo>
                    <a:pt x="1984" y="3781"/>
                  </a:lnTo>
                  <a:cubicBezTo>
                    <a:pt x="1964" y="3754"/>
                    <a:pt x="1931" y="3741"/>
                    <a:pt x="1899" y="3746"/>
                  </a:cubicBezTo>
                  <a:lnTo>
                    <a:pt x="1839" y="3498"/>
                  </a:lnTo>
                  <a:cubicBezTo>
                    <a:pt x="1848" y="3495"/>
                    <a:pt x="1857" y="3489"/>
                    <a:pt x="1864" y="3481"/>
                  </a:cubicBezTo>
                  <a:cubicBezTo>
                    <a:pt x="1886" y="3456"/>
                    <a:pt x="1883" y="3418"/>
                    <a:pt x="1857" y="3396"/>
                  </a:cubicBezTo>
                  <a:cubicBezTo>
                    <a:pt x="1832" y="3374"/>
                    <a:pt x="1794" y="3377"/>
                    <a:pt x="1772" y="3403"/>
                  </a:cubicBezTo>
                  <a:cubicBezTo>
                    <a:pt x="1750" y="3428"/>
                    <a:pt x="1753" y="3466"/>
                    <a:pt x="1779" y="3488"/>
                  </a:cubicBezTo>
                  <a:cubicBezTo>
                    <a:pt x="1792" y="3499"/>
                    <a:pt x="1809" y="3504"/>
                    <a:pt x="1825" y="3502"/>
                  </a:cubicBezTo>
                  <a:lnTo>
                    <a:pt x="1885" y="3750"/>
                  </a:lnTo>
                  <a:cubicBezTo>
                    <a:pt x="1880" y="3751"/>
                    <a:pt x="1875" y="3753"/>
                    <a:pt x="1870" y="3756"/>
                  </a:cubicBezTo>
                  <a:cubicBezTo>
                    <a:pt x="1830" y="3778"/>
                    <a:pt x="1813" y="3828"/>
                    <a:pt x="1832" y="3869"/>
                  </a:cubicBezTo>
                  <a:lnTo>
                    <a:pt x="1489" y="4057"/>
                  </a:lnTo>
                  <a:cubicBezTo>
                    <a:pt x="1486" y="4053"/>
                    <a:pt x="1483" y="4049"/>
                    <a:pt x="1479" y="4046"/>
                  </a:cubicBezTo>
                  <a:cubicBezTo>
                    <a:pt x="1454" y="4025"/>
                    <a:pt x="1415" y="4028"/>
                    <a:pt x="1394" y="4053"/>
                  </a:cubicBezTo>
                  <a:cubicBezTo>
                    <a:pt x="1373" y="4079"/>
                    <a:pt x="1376" y="4117"/>
                    <a:pt x="1401" y="4138"/>
                  </a:cubicBezTo>
                  <a:cubicBezTo>
                    <a:pt x="1427" y="4160"/>
                    <a:pt x="1465" y="4157"/>
                    <a:pt x="1486" y="4131"/>
                  </a:cubicBezTo>
                  <a:cubicBezTo>
                    <a:pt x="1501" y="4114"/>
                    <a:pt x="1504" y="4090"/>
                    <a:pt x="1496" y="4070"/>
                  </a:cubicBezTo>
                  <a:lnTo>
                    <a:pt x="1839" y="3882"/>
                  </a:lnTo>
                  <a:cubicBezTo>
                    <a:pt x="1854" y="3905"/>
                    <a:pt x="1879" y="3919"/>
                    <a:pt x="1905" y="3921"/>
                  </a:cubicBezTo>
                  <a:lnTo>
                    <a:pt x="1903" y="4351"/>
                  </a:lnTo>
                  <a:cubicBezTo>
                    <a:pt x="1889" y="4351"/>
                    <a:pt x="1876" y="4353"/>
                    <a:pt x="1863" y="4357"/>
                  </a:cubicBezTo>
                  <a:cubicBezTo>
                    <a:pt x="1832" y="4366"/>
                    <a:pt x="1806" y="4387"/>
                    <a:pt x="1788" y="4414"/>
                  </a:cubicBezTo>
                  <a:cubicBezTo>
                    <a:pt x="1768" y="4447"/>
                    <a:pt x="1763" y="4486"/>
                    <a:pt x="1774" y="4522"/>
                  </a:cubicBezTo>
                  <a:lnTo>
                    <a:pt x="1358" y="4642"/>
                  </a:lnTo>
                  <a:cubicBezTo>
                    <a:pt x="1356" y="4638"/>
                    <a:pt x="1355" y="4634"/>
                    <a:pt x="1353" y="4631"/>
                  </a:cubicBezTo>
                  <a:cubicBezTo>
                    <a:pt x="1330" y="4588"/>
                    <a:pt x="1276" y="4572"/>
                    <a:pt x="1233" y="4595"/>
                  </a:cubicBezTo>
                  <a:cubicBezTo>
                    <a:pt x="1228" y="4598"/>
                    <a:pt x="1223" y="4601"/>
                    <a:pt x="1219" y="4605"/>
                  </a:cubicBezTo>
                  <a:lnTo>
                    <a:pt x="953" y="4332"/>
                  </a:lnTo>
                  <a:cubicBezTo>
                    <a:pt x="973" y="4307"/>
                    <a:pt x="970" y="4270"/>
                    <a:pt x="945" y="4249"/>
                  </a:cubicBezTo>
                  <a:cubicBezTo>
                    <a:pt x="920" y="4227"/>
                    <a:pt x="882" y="4230"/>
                    <a:pt x="860" y="4255"/>
                  </a:cubicBezTo>
                  <a:cubicBezTo>
                    <a:pt x="838" y="4281"/>
                    <a:pt x="841" y="4319"/>
                    <a:pt x="867" y="4341"/>
                  </a:cubicBezTo>
                  <a:cubicBezTo>
                    <a:pt x="889" y="4359"/>
                    <a:pt x="920" y="4359"/>
                    <a:pt x="942" y="4343"/>
                  </a:cubicBezTo>
                  <a:lnTo>
                    <a:pt x="1209" y="4615"/>
                  </a:lnTo>
                  <a:cubicBezTo>
                    <a:pt x="1185" y="4642"/>
                    <a:pt x="1180" y="4682"/>
                    <a:pt x="1198" y="4715"/>
                  </a:cubicBezTo>
                  <a:cubicBezTo>
                    <a:pt x="1221" y="4758"/>
                    <a:pt x="1275" y="4774"/>
                    <a:pt x="1317" y="4750"/>
                  </a:cubicBezTo>
                  <a:cubicBezTo>
                    <a:pt x="1352" y="4732"/>
                    <a:pt x="1369" y="4692"/>
                    <a:pt x="1362" y="4655"/>
                  </a:cubicBezTo>
                  <a:lnTo>
                    <a:pt x="1779" y="4536"/>
                  </a:lnTo>
                  <a:cubicBezTo>
                    <a:pt x="1790" y="4564"/>
                    <a:pt x="1811" y="4587"/>
                    <a:pt x="1839" y="4602"/>
                  </a:cubicBezTo>
                  <a:cubicBezTo>
                    <a:pt x="1870" y="4619"/>
                    <a:pt x="1906" y="4622"/>
                    <a:pt x="1940" y="4612"/>
                  </a:cubicBezTo>
                  <a:cubicBezTo>
                    <a:pt x="1969" y="4603"/>
                    <a:pt x="1993" y="4586"/>
                    <a:pt x="2010" y="4561"/>
                  </a:cubicBezTo>
                  <a:lnTo>
                    <a:pt x="2262" y="4720"/>
                  </a:lnTo>
                  <a:cubicBezTo>
                    <a:pt x="2256" y="4732"/>
                    <a:pt x="2255" y="4745"/>
                    <a:pt x="2258" y="4759"/>
                  </a:cubicBezTo>
                  <a:cubicBezTo>
                    <a:pt x="2261" y="4773"/>
                    <a:pt x="2269" y="4785"/>
                    <a:pt x="2280" y="4793"/>
                  </a:cubicBezTo>
                  <a:cubicBezTo>
                    <a:pt x="2238" y="4886"/>
                    <a:pt x="2231" y="4992"/>
                    <a:pt x="2262" y="5091"/>
                  </a:cubicBezTo>
                  <a:cubicBezTo>
                    <a:pt x="2263" y="5095"/>
                    <a:pt x="2264" y="5099"/>
                    <a:pt x="2265" y="5102"/>
                  </a:cubicBezTo>
                  <a:cubicBezTo>
                    <a:pt x="2240" y="5114"/>
                    <a:pt x="2226" y="5142"/>
                    <a:pt x="2233" y="5170"/>
                  </a:cubicBezTo>
                  <a:lnTo>
                    <a:pt x="2234" y="5173"/>
                  </a:lnTo>
                  <a:lnTo>
                    <a:pt x="1686" y="5443"/>
                  </a:lnTo>
                  <a:cubicBezTo>
                    <a:pt x="1678" y="5430"/>
                    <a:pt x="1667" y="5419"/>
                    <a:pt x="1654" y="5411"/>
                  </a:cubicBezTo>
                  <a:cubicBezTo>
                    <a:pt x="1611" y="5387"/>
                    <a:pt x="1557" y="5402"/>
                    <a:pt x="1533" y="5445"/>
                  </a:cubicBezTo>
                  <a:cubicBezTo>
                    <a:pt x="1513" y="5481"/>
                    <a:pt x="1521" y="5526"/>
                    <a:pt x="1550" y="5553"/>
                  </a:cubicBezTo>
                  <a:lnTo>
                    <a:pt x="1307" y="5866"/>
                  </a:lnTo>
                  <a:cubicBezTo>
                    <a:pt x="1286" y="5853"/>
                    <a:pt x="1258" y="5854"/>
                    <a:pt x="1238" y="5870"/>
                  </a:cubicBezTo>
                  <a:cubicBezTo>
                    <a:pt x="1235" y="5873"/>
                    <a:pt x="1233" y="5875"/>
                    <a:pt x="1230" y="5878"/>
                  </a:cubicBezTo>
                  <a:cubicBezTo>
                    <a:pt x="1215" y="5869"/>
                    <a:pt x="1198" y="5861"/>
                    <a:pt x="1182" y="5855"/>
                  </a:cubicBezTo>
                  <a:cubicBezTo>
                    <a:pt x="1186" y="5837"/>
                    <a:pt x="1182" y="5818"/>
                    <a:pt x="1170" y="5803"/>
                  </a:cubicBezTo>
                  <a:cubicBezTo>
                    <a:pt x="1163" y="5794"/>
                    <a:pt x="1153" y="5788"/>
                    <a:pt x="1143" y="5784"/>
                  </a:cubicBezTo>
                  <a:lnTo>
                    <a:pt x="1163" y="5694"/>
                  </a:lnTo>
                  <a:cubicBezTo>
                    <a:pt x="1178" y="5694"/>
                    <a:pt x="1193" y="5693"/>
                    <a:pt x="1207" y="5688"/>
                  </a:cubicBezTo>
                  <a:cubicBezTo>
                    <a:pt x="1238" y="5679"/>
                    <a:pt x="1264" y="5658"/>
                    <a:pt x="1281" y="5631"/>
                  </a:cubicBezTo>
                  <a:cubicBezTo>
                    <a:pt x="1301" y="5598"/>
                    <a:pt x="1307" y="5558"/>
                    <a:pt x="1295" y="5522"/>
                  </a:cubicBezTo>
                  <a:cubicBezTo>
                    <a:pt x="1284" y="5484"/>
                    <a:pt x="1257" y="5456"/>
                    <a:pt x="1224" y="5440"/>
                  </a:cubicBezTo>
                  <a:lnTo>
                    <a:pt x="1406" y="4980"/>
                  </a:lnTo>
                  <a:cubicBezTo>
                    <a:pt x="1425" y="4982"/>
                    <a:pt x="1446" y="4975"/>
                    <a:pt x="1459" y="4959"/>
                  </a:cubicBezTo>
                  <a:cubicBezTo>
                    <a:pt x="1481" y="4933"/>
                    <a:pt x="1478" y="4895"/>
                    <a:pt x="1452" y="4874"/>
                  </a:cubicBezTo>
                  <a:cubicBezTo>
                    <a:pt x="1427" y="4853"/>
                    <a:pt x="1388" y="4856"/>
                    <a:pt x="1367" y="4881"/>
                  </a:cubicBezTo>
                  <a:cubicBezTo>
                    <a:pt x="1346" y="4907"/>
                    <a:pt x="1349" y="4945"/>
                    <a:pt x="1374" y="4966"/>
                  </a:cubicBezTo>
                  <a:cubicBezTo>
                    <a:pt x="1380" y="4971"/>
                    <a:pt x="1386" y="4974"/>
                    <a:pt x="1392" y="4976"/>
                  </a:cubicBezTo>
                  <a:lnTo>
                    <a:pt x="1211" y="5435"/>
                  </a:lnTo>
                  <a:cubicBezTo>
                    <a:pt x="1185" y="5426"/>
                    <a:pt x="1157" y="5425"/>
                    <a:pt x="1129" y="5434"/>
                  </a:cubicBezTo>
                  <a:cubicBezTo>
                    <a:pt x="1098" y="5443"/>
                    <a:pt x="1072" y="5463"/>
                    <a:pt x="1055" y="5491"/>
                  </a:cubicBezTo>
                  <a:cubicBezTo>
                    <a:pt x="1043" y="5509"/>
                    <a:pt x="1037" y="5530"/>
                    <a:pt x="1035" y="5551"/>
                  </a:cubicBezTo>
                  <a:lnTo>
                    <a:pt x="556" y="5547"/>
                  </a:lnTo>
                  <a:cubicBezTo>
                    <a:pt x="555" y="5543"/>
                    <a:pt x="555" y="5539"/>
                    <a:pt x="554" y="5535"/>
                  </a:cubicBezTo>
                  <a:cubicBezTo>
                    <a:pt x="544" y="5487"/>
                    <a:pt x="496" y="5457"/>
                    <a:pt x="449" y="5468"/>
                  </a:cubicBezTo>
                  <a:cubicBezTo>
                    <a:pt x="444" y="5469"/>
                    <a:pt x="440" y="5471"/>
                    <a:pt x="436" y="5472"/>
                  </a:cubicBezTo>
                  <a:lnTo>
                    <a:pt x="260" y="5117"/>
                  </a:lnTo>
                  <a:lnTo>
                    <a:pt x="261" y="5116"/>
                  </a:lnTo>
                  <a:cubicBezTo>
                    <a:pt x="269" y="5111"/>
                    <a:pt x="276" y="5104"/>
                    <a:pt x="281" y="5096"/>
                  </a:cubicBezTo>
                  <a:cubicBezTo>
                    <a:pt x="295" y="5073"/>
                    <a:pt x="295" y="5045"/>
                    <a:pt x="280" y="5023"/>
                  </a:cubicBezTo>
                  <a:cubicBezTo>
                    <a:pt x="260" y="4992"/>
                    <a:pt x="218" y="4983"/>
                    <a:pt x="186" y="5004"/>
                  </a:cubicBezTo>
                  <a:cubicBezTo>
                    <a:pt x="178" y="5009"/>
                    <a:pt x="172" y="5016"/>
                    <a:pt x="166" y="5025"/>
                  </a:cubicBezTo>
                  <a:cubicBezTo>
                    <a:pt x="153" y="5047"/>
                    <a:pt x="153" y="5076"/>
                    <a:pt x="168" y="5098"/>
                  </a:cubicBezTo>
                  <a:cubicBezTo>
                    <a:pt x="185" y="5124"/>
                    <a:pt x="219" y="5134"/>
                    <a:pt x="248" y="5123"/>
                  </a:cubicBezTo>
                  <a:lnTo>
                    <a:pt x="423" y="5479"/>
                  </a:lnTo>
                  <a:cubicBezTo>
                    <a:pt x="403" y="5491"/>
                    <a:pt x="388" y="5510"/>
                    <a:pt x="383" y="5532"/>
                  </a:cubicBezTo>
                  <a:lnTo>
                    <a:pt x="129" y="5489"/>
                  </a:lnTo>
                  <a:cubicBezTo>
                    <a:pt x="128" y="5478"/>
                    <a:pt x="125" y="5466"/>
                    <a:pt x="118" y="5456"/>
                  </a:cubicBezTo>
                  <a:cubicBezTo>
                    <a:pt x="100" y="5429"/>
                    <a:pt x="62" y="5421"/>
                    <a:pt x="35" y="5440"/>
                  </a:cubicBezTo>
                  <a:cubicBezTo>
                    <a:pt x="7" y="5459"/>
                    <a:pt x="0" y="5496"/>
                    <a:pt x="18" y="5524"/>
                  </a:cubicBezTo>
                  <a:cubicBezTo>
                    <a:pt x="37" y="5551"/>
                    <a:pt x="74" y="5559"/>
                    <a:pt x="102" y="5540"/>
                  </a:cubicBezTo>
                  <a:cubicBezTo>
                    <a:pt x="115" y="5531"/>
                    <a:pt x="124" y="5518"/>
                    <a:pt x="127" y="5503"/>
                  </a:cubicBezTo>
                  <a:lnTo>
                    <a:pt x="380" y="5546"/>
                  </a:lnTo>
                  <a:cubicBezTo>
                    <a:pt x="380" y="5555"/>
                    <a:pt x="380" y="5564"/>
                    <a:pt x="382" y="5573"/>
                  </a:cubicBezTo>
                  <a:cubicBezTo>
                    <a:pt x="392" y="5621"/>
                    <a:pt x="440" y="5651"/>
                    <a:pt x="487" y="5640"/>
                  </a:cubicBezTo>
                  <a:cubicBezTo>
                    <a:pt x="526" y="5632"/>
                    <a:pt x="552" y="5599"/>
                    <a:pt x="556" y="5562"/>
                  </a:cubicBezTo>
                  <a:lnTo>
                    <a:pt x="1035" y="5565"/>
                  </a:lnTo>
                  <a:cubicBezTo>
                    <a:pt x="1035" y="5577"/>
                    <a:pt x="1037" y="5589"/>
                    <a:pt x="1041" y="5600"/>
                  </a:cubicBezTo>
                  <a:cubicBezTo>
                    <a:pt x="1056" y="5651"/>
                    <a:pt x="1100" y="5685"/>
                    <a:pt x="1149" y="5693"/>
                  </a:cubicBezTo>
                  <a:lnTo>
                    <a:pt x="1129" y="5781"/>
                  </a:lnTo>
                  <a:cubicBezTo>
                    <a:pt x="1114" y="5779"/>
                    <a:pt x="1098" y="5784"/>
                    <a:pt x="1085" y="5794"/>
                  </a:cubicBezTo>
                  <a:cubicBezTo>
                    <a:pt x="1073" y="5804"/>
                    <a:pt x="1066" y="5817"/>
                    <a:pt x="1064" y="5831"/>
                  </a:cubicBezTo>
                  <a:cubicBezTo>
                    <a:pt x="1022" y="5829"/>
                    <a:pt x="980" y="5834"/>
                    <a:pt x="938" y="5847"/>
                  </a:cubicBezTo>
                  <a:cubicBezTo>
                    <a:pt x="852" y="5874"/>
                    <a:pt x="778" y="5931"/>
                    <a:pt x="730" y="6008"/>
                  </a:cubicBezTo>
                  <a:cubicBezTo>
                    <a:pt x="673" y="6100"/>
                    <a:pt x="659" y="6212"/>
                    <a:pt x="691" y="6315"/>
                  </a:cubicBezTo>
                  <a:cubicBezTo>
                    <a:pt x="704" y="6360"/>
                    <a:pt x="726" y="6401"/>
                    <a:pt x="754" y="6436"/>
                  </a:cubicBezTo>
                  <a:cubicBezTo>
                    <a:pt x="736" y="6458"/>
                    <a:pt x="734" y="6491"/>
                    <a:pt x="753" y="6514"/>
                  </a:cubicBezTo>
                  <a:lnTo>
                    <a:pt x="755" y="6515"/>
                  </a:lnTo>
                  <a:lnTo>
                    <a:pt x="638" y="6636"/>
                  </a:lnTo>
                  <a:cubicBezTo>
                    <a:pt x="606" y="6609"/>
                    <a:pt x="562" y="6598"/>
                    <a:pt x="520" y="6611"/>
                  </a:cubicBezTo>
                  <a:cubicBezTo>
                    <a:pt x="453" y="6631"/>
                    <a:pt x="415" y="6702"/>
                    <a:pt x="435" y="6768"/>
                  </a:cubicBezTo>
                  <a:cubicBezTo>
                    <a:pt x="451" y="6819"/>
                    <a:pt x="495" y="6853"/>
                    <a:pt x="544" y="6857"/>
                  </a:cubicBezTo>
                  <a:lnTo>
                    <a:pt x="512" y="7749"/>
                  </a:lnTo>
                  <a:cubicBezTo>
                    <a:pt x="490" y="7749"/>
                    <a:pt x="468" y="7756"/>
                    <a:pt x="451" y="7770"/>
                  </a:cubicBezTo>
                  <a:cubicBezTo>
                    <a:pt x="443" y="7777"/>
                    <a:pt x="436" y="7785"/>
                    <a:pt x="430" y="7794"/>
                  </a:cubicBezTo>
                  <a:cubicBezTo>
                    <a:pt x="409" y="7829"/>
                    <a:pt x="412" y="7873"/>
                    <a:pt x="438" y="7905"/>
                  </a:cubicBezTo>
                  <a:cubicBezTo>
                    <a:pt x="454" y="7924"/>
                    <a:pt x="477" y="7937"/>
                    <a:pt x="502" y="7939"/>
                  </a:cubicBezTo>
                  <a:cubicBezTo>
                    <a:pt x="527" y="7942"/>
                    <a:pt x="552" y="7934"/>
                    <a:pt x="572" y="7918"/>
                  </a:cubicBezTo>
                  <a:cubicBezTo>
                    <a:pt x="580" y="7911"/>
                    <a:pt x="587" y="7903"/>
                    <a:pt x="593" y="7894"/>
                  </a:cubicBezTo>
                  <a:cubicBezTo>
                    <a:pt x="614" y="7860"/>
                    <a:pt x="611" y="7815"/>
                    <a:pt x="586" y="7784"/>
                  </a:cubicBezTo>
                  <a:cubicBezTo>
                    <a:pt x="570" y="7765"/>
                    <a:pt x="549" y="7753"/>
                    <a:pt x="526" y="7750"/>
                  </a:cubicBezTo>
                  <a:lnTo>
                    <a:pt x="559" y="6858"/>
                  </a:lnTo>
                  <a:cubicBezTo>
                    <a:pt x="570" y="6858"/>
                    <a:pt x="581" y="6856"/>
                    <a:pt x="592" y="6853"/>
                  </a:cubicBezTo>
                  <a:cubicBezTo>
                    <a:pt x="641" y="6838"/>
                    <a:pt x="674" y="6797"/>
                    <a:pt x="681" y="6750"/>
                  </a:cubicBezTo>
                  <a:lnTo>
                    <a:pt x="934" y="6778"/>
                  </a:lnTo>
                  <a:cubicBezTo>
                    <a:pt x="933" y="6809"/>
                    <a:pt x="949" y="6840"/>
                    <a:pt x="979" y="6857"/>
                  </a:cubicBezTo>
                  <a:cubicBezTo>
                    <a:pt x="1012" y="6876"/>
                    <a:pt x="1053" y="6870"/>
                    <a:pt x="1080" y="6847"/>
                  </a:cubicBezTo>
                  <a:lnTo>
                    <a:pt x="1701" y="7426"/>
                  </a:lnTo>
                  <a:cubicBezTo>
                    <a:pt x="1698" y="7429"/>
                    <a:pt x="1695" y="7433"/>
                    <a:pt x="1693" y="7436"/>
                  </a:cubicBezTo>
                  <a:cubicBezTo>
                    <a:pt x="1665" y="7476"/>
                    <a:pt x="1662" y="7526"/>
                    <a:pt x="1681" y="7567"/>
                  </a:cubicBezTo>
                  <a:lnTo>
                    <a:pt x="1350" y="7745"/>
                  </a:lnTo>
                  <a:cubicBezTo>
                    <a:pt x="1332" y="7711"/>
                    <a:pt x="1293" y="7692"/>
                    <a:pt x="1253" y="7701"/>
                  </a:cubicBezTo>
                  <a:cubicBezTo>
                    <a:pt x="1239" y="7705"/>
                    <a:pt x="1226" y="7712"/>
                    <a:pt x="1216" y="7721"/>
                  </a:cubicBezTo>
                  <a:lnTo>
                    <a:pt x="766" y="7283"/>
                  </a:lnTo>
                  <a:cubicBezTo>
                    <a:pt x="768" y="7281"/>
                    <a:pt x="770" y="7278"/>
                    <a:pt x="771" y="7276"/>
                  </a:cubicBezTo>
                  <a:cubicBezTo>
                    <a:pt x="787" y="7247"/>
                    <a:pt x="777" y="7210"/>
                    <a:pt x="748" y="7194"/>
                  </a:cubicBezTo>
                  <a:cubicBezTo>
                    <a:pt x="719" y="7177"/>
                    <a:pt x="682" y="7188"/>
                    <a:pt x="666" y="7217"/>
                  </a:cubicBezTo>
                  <a:cubicBezTo>
                    <a:pt x="650" y="7246"/>
                    <a:pt x="660" y="7283"/>
                    <a:pt x="689" y="7299"/>
                  </a:cubicBezTo>
                  <a:cubicBezTo>
                    <a:pt x="711" y="7311"/>
                    <a:pt x="738" y="7308"/>
                    <a:pt x="756" y="7293"/>
                  </a:cubicBezTo>
                  <a:lnTo>
                    <a:pt x="1206" y="7731"/>
                  </a:lnTo>
                  <a:cubicBezTo>
                    <a:pt x="1189" y="7752"/>
                    <a:pt x="1181" y="7779"/>
                    <a:pt x="1187" y="7807"/>
                  </a:cubicBezTo>
                  <a:cubicBezTo>
                    <a:pt x="1195" y="7840"/>
                    <a:pt x="1220" y="7864"/>
                    <a:pt x="1250" y="7872"/>
                  </a:cubicBezTo>
                  <a:lnTo>
                    <a:pt x="1207" y="8096"/>
                  </a:lnTo>
                  <a:cubicBezTo>
                    <a:pt x="1192" y="8095"/>
                    <a:pt x="1177" y="8099"/>
                    <a:pt x="1165" y="8109"/>
                  </a:cubicBezTo>
                  <a:cubicBezTo>
                    <a:pt x="1156" y="8116"/>
                    <a:pt x="1151" y="8124"/>
                    <a:pt x="1147" y="8134"/>
                  </a:cubicBezTo>
                  <a:cubicBezTo>
                    <a:pt x="1099" y="8129"/>
                    <a:pt x="1050" y="8134"/>
                    <a:pt x="1003" y="8149"/>
                  </a:cubicBezTo>
                  <a:cubicBezTo>
                    <a:pt x="916" y="8176"/>
                    <a:pt x="843" y="8233"/>
                    <a:pt x="795" y="8310"/>
                  </a:cubicBezTo>
                  <a:cubicBezTo>
                    <a:pt x="738" y="8402"/>
                    <a:pt x="724" y="8514"/>
                    <a:pt x="755" y="8617"/>
                  </a:cubicBezTo>
                  <a:cubicBezTo>
                    <a:pt x="785" y="8713"/>
                    <a:pt x="850" y="8791"/>
                    <a:pt x="938" y="8838"/>
                  </a:cubicBezTo>
                  <a:cubicBezTo>
                    <a:pt x="1027" y="8884"/>
                    <a:pt x="1128" y="8894"/>
                    <a:pt x="1224" y="8864"/>
                  </a:cubicBezTo>
                  <a:cubicBezTo>
                    <a:pt x="1270" y="8850"/>
                    <a:pt x="1312" y="8827"/>
                    <a:pt x="1349" y="8797"/>
                  </a:cubicBezTo>
                  <a:cubicBezTo>
                    <a:pt x="1370" y="8821"/>
                    <a:pt x="1406" y="8824"/>
                    <a:pt x="1431" y="8803"/>
                  </a:cubicBezTo>
                  <a:lnTo>
                    <a:pt x="1433" y="8801"/>
                  </a:lnTo>
                  <a:lnTo>
                    <a:pt x="1547" y="8902"/>
                  </a:lnTo>
                  <a:cubicBezTo>
                    <a:pt x="1545" y="8905"/>
                    <a:pt x="1543" y="8907"/>
                    <a:pt x="1542" y="8910"/>
                  </a:cubicBezTo>
                  <a:cubicBezTo>
                    <a:pt x="1528" y="8932"/>
                    <a:pt x="1524" y="8958"/>
                    <a:pt x="1530" y="8982"/>
                  </a:cubicBezTo>
                  <a:cubicBezTo>
                    <a:pt x="1536" y="9007"/>
                    <a:pt x="1551" y="9028"/>
                    <a:pt x="1573" y="9042"/>
                  </a:cubicBezTo>
                  <a:cubicBezTo>
                    <a:pt x="1594" y="9055"/>
                    <a:pt x="1620" y="9059"/>
                    <a:pt x="1645" y="9054"/>
                  </a:cubicBezTo>
                  <a:cubicBezTo>
                    <a:pt x="1670" y="9048"/>
                    <a:pt x="1691" y="9033"/>
                    <a:pt x="1704" y="9011"/>
                  </a:cubicBezTo>
                  <a:cubicBezTo>
                    <a:pt x="1718" y="8989"/>
                    <a:pt x="1722" y="8964"/>
                    <a:pt x="1716" y="8939"/>
                  </a:cubicBezTo>
                  <a:cubicBezTo>
                    <a:pt x="1714" y="8929"/>
                    <a:pt x="1710" y="8919"/>
                    <a:pt x="1704" y="8911"/>
                  </a:cubicBezTo>
                  <a:lnTo>
                    <a:pt x="1984" y="8692"/>
                  </a:lnTo>
                  <a:cubicBezTo>
                    <a:pt x="1999" y="8705"/>
                    <a:pt x="2019" y="8711"/>
                    <a:pt x="2039" y="8706"/>
                  </a:cubicBezTo>
                  <a:cubicBezTo>
                    <a:pt x="2071" y="8698"/>
                    <a:pt x="2091" y="8666"/>
                    <a:pt x="2084" y="8633"/>
                  </a:cubicBezTo>
                  <a:cubicBezTo>
                    <a:pt x="2076" y="8601"/>
                    <a:pt x="2043" y="8581"/>
                    <a:pt x="2011" y="8588"/>
                  </a:cubicBezTo>
                  <a:cubicBezTo>
                    <a:pt x="1979" y="8596"/>
                    <a:pt x="1958" y="8628"/>
                    <a:pt x="1966" y="8661"/>
                  </a:cubicBezTo>
                  <a:cubicBezTo>
                    <a:pt x="1968" y="8668"/>
                    <a:pt x="1971" y="8675"/>
                    <a:pt x="1975" y="8681"/>
                  </a:cubicBezTo>
                  <a:lnTo>
                    <a:pt x="1696" y="8899"/>
                  </a:lnTo>
                  <a:cubicBezTo>
                    <a:pt x="1687" y="8888"/>
                    <a:pt x="1675" y="8879"/>
                    <a:pt x="1662" y="8873"/>
                  </a:cubicBezTo>
                  <a:lnTo>
                    <a:pt x="1920" y="8189"/>
                  </a:lnTo>
                  <a:cubicBezTo>
                    <a:pt x="1943" y="8197"/>
                    <a:pt x="1969" y="8197"/>
                    <a:pt x="1995" y="8189"/>
                  </a:cubicBezTo>
                  <a:cubicBezTo>
                    <a:pt x="2057" y="8170"/>
                    <a:pt x="2094" y="8107"/>
                    <a:pt x="2081" y="8045"/>
                  </a:cubicBezTo>
                  <a:lnTo>
                    <a:pt x="2736" y="7876"/>
                  </a:lnTo>
                  <a:cubicBezTo>
                    <a:pt x="2736" y="7879"/>
                    <a:pt x="2737" y="7881"/>
                    <a:pt x="2737" y="7884"/>
                  </a:cubicBezTo>
                  <a:cubicBezTo>
                    <a:pt x="2749" y="7935"/>
                    <a:pt x="2801" y="7967"/>
                    <a:pt x="2852" y="7955"/>
                  </a:cubicBezTo>
                  <a:cubicBezTo>
                    <a:pt x="2877" y="7949"/>
                    <a:pt x="2898" y="7934"/>
                    <a:pt x="2912" y="7912"/>
                  </a:cubicBezTo>
                  <a:cubicBezTo>
                    <a:pt x="2925" y="7891"/>
                    <a:pt x="2929" y="7865"/>
                    <a:pt x="2923" y="7840"/>
                  </a:cubicBezTo>
                  <a:cubicBezTo>
                    <a:pt x="2917" y="7815"/>
                    <a:pt x="2902" y="7794"/>
                    <a:pt x="2881" y="7781"/>
                  </a:cubicBezTo>
                  <a:cubicBezTo>
                    <a:pt x="2859" y="7767"/>
                    <a:pt x="2833" y="7763"/>
                    <a:pt x="2809" y="7769"/>
                  </a:cubicBezTo>
                  <a:cubicBezTo>
                    <a:pt x="2795" y="7772"/>
                    <a:pt x="2783" y="7778"/>
                    <a:pt x="2773" y="7786"/>
                  </a:cubicBezTo>
                  <a:lnTo>
                    <a:pt x="2328" y="7437"/>
                  </a:lnTo>
                  <a:cubicBezTo>
                    <a:pt x="2350" y="7406"/>
                    <a:pt x="2357" y="7367"/>
                    <a:pt x="2345" y="7328"/>
                  </a:cubicBezTo>
                  <a:cubicBezTo>
                    <a:pt x="2342" y="7317"/>
                    <a:pt x="2337" y="7306"/>
                    <a:pt x="2331" y="7297"/>
                  </a:cubicBezTo>
                  <a:lnTo>
                    <a:pt x="2717" y="6990"/>
                  </a:lnTo>
                  <a:cubicBezTo>
                    <a:pt x="2751" y="7026"/>
                    <a:pt x="2807" y="7030"/>
                    <a:pt x="2846" y="6998"/>
                  </a:cubicBezTo>
                  <a:cubicBezTo>
                    <a:pt x="2855" y="6992"/>
                    <a:pt x="2862" y="6984"/>
                    <a:pt x="2867" y="6975"/>
                  </a:cubicBezTo>
                  <a:cubicBezTo>
                    <a:pt x="2873" y="6966"/>
                    <a:pt x="2876" y="6957"/>
                    <a:pt x="2879" y="6947"/>
                  </a:cubicBezTo>
                  <a:lnTo>
                    <a:pt x="3268" y="7016"/>
                  </a:lnTo>
                  <a:cubicBezTo>
                    <a:pt x="3266" y="7025"/>
                    <a:pt x="3266" y="7034"/>
                    <a:pt x="3268" y="7043"/>
                  </a:cubicBezTo>
                  <a:cubicBezTo>
                    <a:pt x="3273" y="7067"/>
                    <a:pt x="3292" y="7083"/>
                    <a:pt x="3314" y="7088"/>
                  </a:cubicBezTo>
                  <a:cubicBezTo>
                    <a:pt x="3312" y="7135"/>
                    <a:pt x="3318" y="7182"/>
                    <a:pt x="3332" y="7228"/>
                  </a:cubicBezTo>
                  <a:cubicBezTo>
                    <a:pt x="3351" y="7289"/>
                    <a:pt x="3383" y="7344"/>
                    <a:pt x="3425" y="7390"/>
                  </a:cubicBezTo>
                  <a:cubicBezTo>
                    <a:pt x="3410" y="7404"/>
                    <a:pt x="3402" y="7425"/>
                    <a:pt x="3407" y="7447"/>
                  </a:cubicBezTo>
                  <a:cubicBezTo>
                    <a:pt x="3411" y="7461"/>
                    <a:pt x="3418" y="7472"/>
                    <a:pt x="3429" y="7480"/>
                  </a:cubicBezTo>
                  <a:lnTo>
                    <a:pt x="3319" y="7635"/>
                  </a:lnTo>
                  <a:cubicBezTo>
                    <a:pt x="3289" y="7614"/>
                    <a:pt x="3249" y="7606"/>
                    <a:pt x="3210" y="7618"/>
                  </a:cubicBezTo>
                  <a:cubicBezTo>
                    <a:pt x="3144" y="7639"/>
                    <a:pt x="3106" y="7709"/>
                    <a:pt x="3127" y="7776"/>
                  </a:cubicBezTo>
                  <a:cubicBezTo>
                    <a:pt x="3139" y="7816"/>
                    <a:pt x="3171" y="7846"/>
                    <a:pt x="3208" y="7858"/>
                  </a:cubicBezTo>
                  <a:lnTo>
                    <a:pt x="3065" y="8391"/>
                  </a:lnTo>
                  <a:cubicBezTo>
                    <a:pt x="3041" y="8387"/>
                    <a:pt x="3014" y="8393"/>
                    <a:pt x="2993" y="8410"/>
                  </a:cubicBezTo>
                  <a:cubicBezTo>
                    <a:pt x="2958" y="8439"/>
                    <a:pt x="2951" y="8489"/>
                    <a:pt x="2975" y="8526"/>
                  </a:cubicBezTo>
                  <a:lnTo>
                    <a:pt x="2736" y="8711"/>
                  </a:lnTo>
                  <a:cubicBezTo>
                    <a:pt x="2731" y="8705"/>
                    <a:pt x="2725" y="8699"/>
                    <a:pt x="2718" y="8695"/>
                  </a:cubicBezTo>
                  <a:cubicBezTo>
                    <a:pt x="2689" y="8679"/>
                    <a:pt x="2652" y="8689"/>
                    <a:pt x="2636" y="8718"/>
                  </a:cubicBezTo>
                  <a:cubicBezTo>
                    <a:pt x="2619" y="8747"/>
                    <a:pt x="2630" y="8784"/>
                    <a:pt x="2659" y="8800"/>
                  </a:cubicBezTo>
                  <a:cubicBezTo>
                    <a:pt x="2688" y="8817"/>
                    <a:pt x="2724" y="8806"/>
                    <a:pt x="2741" y="8777"/>
                  </a:cubicBezTo>
                  <a:cubicBezTo>
                    <a:pt x="2750" y="8760"/>
                    <a:pt x="2751" y="8741"/>
                    <a:pt x="2743" y="8724"/>
                  </a:cubicBezTo>
                  <a:lnTo>
                    <a:pt x="2984" y="8538"/>
                  </a:lnTo>
                  <a:cubicBezTo>
                    <a:pt x="3016" y="8572"/>
                    <a:pt x="3069" y="8576"/>
                    <a:pt x="3105" y="8547"/>
                  </a:cubicBezTo>
                  <a:cubicBezTo>
                    <a:pt x="3143" y="8516"/>
                    <a:pt x="3149" y="8460"/>
                    <a:pt x="3118" y="8422"/>
                  </a:cubicBezTo>
                  <a:cubicBezTo>
                    <a:pt x="3107" y="8409"/>
                    <a:pt x="3094" y="8400"/>
                    <a:pt x="3079" y="8395"/>
                  </a:cubicBezTo>
                  <a:lnTo>
                    <a:pt x="3222" y="7862"/>
                  </a:lnTo>
                  <a:cubicBezTo>
                    <a:pt x="3242" y="7866"/>
                    <a:pt x="3263" y="7865"/>
                    <a:pt x="3284" y="7859"/>
                  </a:cubicBezTo>
                  <a:cubicBezTo>
                    <a:pt x="3337" y="7843"/>
                    <a:pt x="3371" y="7795"/>
                    <a:pt x="3373" y="7742"/>
                  </a:cubicBezTo>
                  <a:lnTo>
                    <a:pt x="3910" y="7732"/>
                  </a:lnTo>
                  <a:cubicBezTo>
                    <a:pt x="3909" y="7755"/>
                    <a:pt x="3915" y="7777"/>
                    <a:pt x="3928" y="7795"/>
                  </a:cubicBezTo>
                  <a:cubicBezTo>
                    <a:pt x="3944" y="7815"/>
                    <a:pt x="3966" y="7829"/>
                    <a:pt x="3991" y="7832"/>
                  </a:cubicBezTo>
                  <a:cubicBezTo>
                    <a:pt x="4021" y="7836"/>
                    <a:pt x="4050" y="7827"/>
                    <a:pt x="4071" y="7807"/>
                  </a:cubicBezTo>
                  <a:lnTo>
                    <a:pt x="4399" y="8097"/>
                  </a:lnTo>
                  <a:cubicBezTo>
                    <a:pt x="4397" y="8098"/>
                    <a:pt x="4396" y="8100"/>
                    <a:pt x="4395" y="8102"/>
                  </a:cubicBezTo>
                  <a:cubicBezTo>
                    <a:pt x="4378" y="8131"/>
                    <a:pt x="4389" y="8168"/>
                    <a:pt x="4418" y="8184"/>
                  </a:cubicBezTo>
                  <a:cubicBezTo>
                    <a:pt x="4447" y="8201"/>
                    <a:pt x="4484" y="8190"/>
                    <a:pt x="4500" y="8161"/>
                  </a:cubicBezTo>
                  <a:cubicBezTo>
                    <a:pt x="4516" y="8132"/>
                    <a:pt x="4506" y="8095"/>
                    <a:pt x="4477" y="8079"/>
                  </a:cubicBezTo>
                  <a:cubicBezTo>
                    <a:pt x="4454" y="8066"/>
                    <a:pt x="4427" y="8070"/>
                    <a:pt x="4408" y="8086"/>
                  </a:cubicBezTo>
                  <a:lnTo>
                    <a:pt x="4080" y="7796"/>
                  </a:lnTo>
                  <a:cubicBezTo>
                    <a:pt x="4082" y="7793"/>
                    <a:pt x="4084" y="7791"/>
                    <a:pt x="4086" y="7788"/>
                  </a:cubicBezTo>
                  <a:cubicBezTo>
                    <a:pt x="4093" y="7777"/>
                    <a:pt x="4097" y="7764"/>
                    <a:pt x="4099" y="7751"/>
                  </a:cubicBezTo>
                  <a:cubicBezTo>
                    <a:pt x="4104" y="7721"/>
                    <a:pt x="4093" y="7692"/>
                    <a:pt x="4074" y="7672"/>
                  </a:cubicBezTo>
                  <a:lnTo>
                    <a:pt x="4409" y="7249"/>
                  </a:lnTo>
                  <a:cubicBezTo>
                    <a:pt x="4439" y="7271"/>
                    <a:pt x="4479" y="7278"/>
                    <a:pt x="4518" y="7267"/>
                  </a:cubicBezTo>
                  <a:cubicBezTo>
                    <a:pt x="4584" y="7246"/>
                    <a:pt x="4622" y="7175"/>
                    <a:pt x="4601" y="7109"/>
                  </a:cubicBezTo>
                  <a:cubicBezTo>
                    <a:pt x="4588" y="7065"/>
                    <a:pt x="4552" y="7034"/>
                    <a:pt x="4510" y="7024"/>
                  </a:cubicBezTo>
                  <a:lnTo>
                    <a:pt x="4604" y="6491"/>
                  </a:lnTo>
                  <a:cubicBezTo>
                    <a:pt x="4616" y="6500"/>
                    <a:pt x="4631" y="6507"/>
                    <a:pt x="4647" y="6509"/>
                  </a:cubicBezTo>
                  <a:cubicBezTo>
                    <a:pt x="4677" y="6513"/>
                    <a:pt x="4706" y="6503"/>
                    <a:pt x="4727" y="6483"/>
                  </a:cubicBezTo>
                  <a:lnTo>
                    <a:pt x="5161" y="6905"/>
                  </a:lnTo>
                  <a:cubicBezTo>
                    <a:pt x="5150" y="6919"/>
                    <a:pt x="5145" y="6937"/>
                    <a:pt x="5150" y="6955"/>
                  </a:cubicBezTo>
                  <a:cubicBezTo>
                    <a:pt x="5157" y="6988"/>
                    <a:pt x="5190" y="7008"/>
                    <a:pt x="5222" y="7000"/>
                  </a:cubicBezTo>
                  <a:cubicBezTo>
                    <a:pt x="5255" y="6993"/>
                    <a:pt x="5275" y="6960"/>
                    <a:pt x="5267" y="6928"/>
                  </a:cubicBezTo>
                  <a:cubicBezTo>
                    <a:pt x="5260" y="6895"/>
                    <a:pt x="5227" y="6875"/>
                    <a:pt x="5195" y="6883"/>
                  </a:cubicBezTo>
                  <a:cubicBezTo>
                    <a:pt x="5186" y="6885"/>
                    <a:pt x="5178" y="6889"/>
                    <a:pt x="5171" y="6895"/>
                  </a:cubicBezTo>
                  <a:lnTo>
                    <a:pt x="4737" y="6473"/>
                  </a:lnTo>
                  <a:cubicBezTo>
                    <a:pt x="4739" y="6470"/>
                    <a:pt x="4741" y="6468"/>
                    <a:pt x="4742" y="6465"/>
                  </a:cubicBezTo>
                  <a:cubicBezTo>
                    <a:pt x="4747" y="6457"/>
                    <a:pt x="4751" y="6449"/>
                    <a:pt x="4753" y="6440"/>
                  </a:cubicBezTo>
                  <a:lnTo>
                    <a:pt x="5077" y="6489"/>
                  </a:lnTo>
                  <a:cubicBezTo>
                    <a:pt x="5077" y="6493"/>
                    <a:pt x="5077" y="6497"/>
                    <a:pt x="5078" y="6502"/>
                  </a:cubicBezTo>
                  <a:cubicBezTo>
                    <a:pt x="5086" y="6534"/>
                    <a:pt x="5118" y="6554"/>
                    <a:pt x="5151" y="6547"/>
                  </a:cubicBezTo>
                  <a:cubicBezTo>
                    <a:pt x="5183" y="6539"/>
                    <a:pt x="5203" y="6507"/>
                    <a:pt x="5196" y="6474"/>
                  </a:cubicBezTo>
                  <a:cubicBezTo>
                    <a:pt x="5188" y="6442"/>
                    <a:pt x="5156" y="6422"/>
                    <a:pt x="5123" y="6429"/>
                  </a:cubicBezTo>
                  <a:cubicBezTo>
                    <a:pt x="5100" y="6435"/>
                    <a:pt x="5083" y="6453"/>
                    <a:pt x="5078" y="6474"/>
                  </a:cubicBezTo>
                  <a:lnTo>
                    <a:pt x="4756" y="6426"/>
                  </a:lnTo>
                  <a:cubicBezTo>
                    <a:pt x="4760" y="6388"/>
                    <a:pt x="4742" y="6353"/>
                    <a:pt x="4712" y="6334"/>
                  </a:cubicBezTo>
                  <a:lnTo>
                    <a:pt x="5360" y="5635"/>
                  </a:lnTo>
                  <a:cubicBezTo>
                    <a:pt x="5398" y="5665"/>
                    <a:pt x="5453" y="5659"/>
                    <a:pt x="5484" y="5621"/>
                  </a:cubicBezTo>
                  <a:cubicBezTo>
                    <a:pt x="5503" y="5596"/>
                    <a:pt x="5508" y="5564"/>
                    <a:pt x="5498" y="5536"/>
                  </a:cubicBezTo>
                  <a:lnTo>
                    <a:pt x="6130" y="5234"/>
                  </a:lnTo>
                  <a:cubicBezTo>
                    <a:pt x="6143" y="5255"/>
                    <a:pt x="6169" y="5266"/>
                    <a:pt x="6194" y="5260"/>
                  </a:cubicBezTo>
                  <a:cubicBezTo>
                    <a:pt x="6227" y="5253"/>
                    <a:pt x="6247" y="5221"/>
                    <a:pt x="6240" y="5188"/>
                  </a:cubicBezTo>
                  <a:cubicBezTo>
                    <a:pt x="6232" y="5156"/>
                    <a:pt x="6200" y="5135"/>
                    <a:pt x="6167" y="5143"/>
                  </a:cubicBezTo>
                  <a:cubicBezTo>
                    <a:pt x="6135" y="5150"/>
                    <a:pt x="6115" y="5182"/>
                    <a:pt x="6122" y="5215"/>
                  </a:cubicBezTo>
                  <a:cubicBezTo>
                    <a:pt x="6122" y="5217"/>
                    <a:pt x="6123" y="5219"/>
                    <a:pt x="6124" y="5221"/>
                  </a:cubicBezTo>
                  <a:lnTo>
                    <a:pt x="5492" y="5523"/>
                  </a:lnTo>
                  <a:cubicBezTo>
                    <a:pt x="5487" y="5513"/>
                    <a:pt x="5479" y="5504"/>
                    <a:pt x="5470" y="5497"/>
                  </a:cubicBezTo>
                  <a:cubicBezTo>
                    <a:pt x="5434" y="5468"/>
                    <a:pt x="5382" y="5472"/>
                    <a:pt x="5351" y="5505"/>
                  </a:cubicBezTo>
                  <a:lnTo>
                    <a:pt x="4867" y="5130"/>
                  </a:lnTo>
                  <a:cubicBezTo>
                    <a:pt x="4876" y="5114"/>
                    <a:pt x="4881" y="5096"/>
                    <a:pt x="4882" y="5078"/>
                  </a:cubicBezTo>
                  <a:cubicBezTo>
                    <a:pt x="4886" y="5031"/>
                    <a:pt x="4864" y="4987"/>
                    <a:pt x="4828" y="4961"/>
                  </a:cubicBezTo>
                  <a:lnTo>
                    <a:pt x="5198" y="4390"/>
                  </a:lnTo>
                  <a:cubicBezTo>
                    <a:pt x="5210" y="4395"/>
                    <a:pt x="5224" y="4398"/>
                    <a:pt x="5237" y="4394"/>
                  </a:cubicBezTo>
                  <a:cubicBezTo>
                    <a:pt x="5252" y="4391"/>
                    <a:pt x="5264" y="4383"/>
                    <a:pt x="5272" y="4371"/>
                  </a:cubicBezTo>
                  <a:cubicBezTo>
                    <a:pt x="5362" y="4410"/>
                    <a:pt x="5465" y="4419"/>
                    <a:pt x="5566" y="4388"/>
                  </a:cubicBezTo>
                  <a:cubicBezTo>
                    <a:pt x="5664" y="4358"/>
                    <a:pt x="5747" y="4293"/>
                    <a:pt x="5801" y="4206"/>
                  </a:cubicBezTo>
                  <a:cubicBezTo>
                    <a:pt x="5866" y="4102"/>
                    <a:pt x="5882" y="3975"/>
                    <a:pt x="5846" y="3858"/>
                  </a:cubicBezTo>
                  <a:cubicBezTo>
                    <a:pt x="5792" y="3682"/>
                    <a:pt x="5632" y="3566"/>
                    <a:pt x="5457" y="3560"/>
                  </a:cubicBezTo>
                  <a:lnTo>
                    <a:pt x="5457" y="3557"/>
                  </a:lnTo>
                  <a:cubicBezTo>
                    <a:pt x="5451" y="3531"/>
                    <a:pt x="5429" y="3513"/>
                    <a:pt x="5404" y="3510"/>
                  </a:cubicBezTo>
                  <a:lnTo>
                    <a:pt x="5385" y="3310"/>
                  </a:lnTo>
                  <a:cubicBezTo>
                    <a:pt x="5388" y="3310"/>
                    <a:pt x="5390" y="3309"/>
                    <a:pt x="5393" y="3309"/>
                  </a:cubicBezTo>
                  <a:cubicBezTo>
                    <a:pt x="5418" y="3303"/>
                    <a:pt x="5439" y="3288"/>
                    <a:pt x="5452" y="3266"/>
                  </a:cubicBezTo>
                  <a:cubicBezTo>
                    <a:pt x="5460" y="3254"/>
                    <a:pt x="5464" y="3240"/>
                    <a:pt x="5466" y="3226"/>
                  </a:cubicBezTo>
                  <a:lnTo>
                    <a:pt x="6590" y="3227"/>
                  </a:lnTo>
                  <a:cubicBezTo>
                    <a:pt x="6590" y="3229"/>
                    <a:pt x="6591" y="3231"/>
                    <a:pt x="6591" y="3233"/>
                  </a:cubicBezTo>
                  <a:cubicBezTo>
                    <a:pt x="6598" y="3265"/>
                    <a:pt x="6631" y="3286"/>
                    <a:pt x="6663" y="3278"/>
                  </a:cubicBezTo>
                  <a:cubicBezTo>
                    <a:pt x="6696" y="3271"/>
                    <a:pt x="6716" y="3239"/>
                    <a:pt x="6709" y="3206"/>
                  </a:cubicBezTo>
                  <a:cubicBezTo>
                    <a:pt x="6701" y="3174"/>
                    <a:pt x="6669" y="3153"/>
                    <a:pt x="6636" y="3161"/>
                  </a:cubicBezTo>
                  <a:cubicBezTo>
                    <a:pt x="6611" y="3166"/>
                    <a:pt x="6593" y="3188"/>
                    <a:pt x="6590" y="3212"/>
                  </a:cubicBezTo>
                  <a:moveTo>
                    <a:pt x="3592" y="864"/>
                  </a:moveTo>
                  <a:cubicBezTo>
                    <a:pt x="3487" y="897"/>
                    <a:pt x="3376" y="886"/>
                    <a:pt x="3280" y="835"/>
                  </a:cubicBezTo>
                  <a:cubicBezTo>
                    <a:pt x="3183" y="784"/>
                    <a:pt x="3112" y="698"/>
                    <a:pt x="3080" y="594"/>
                  </a:cubicBezTo>
                  <a:cubicBezTo>
                    <a:pt x="3045" y="481"/>
                    <a:pt x="3061" y="358"/>
                    <a:pt x="3123" y="258"/>
                  </a:cubicBezTo>
                  <a:cubicBezTo>
                    <a:pt x="3175" y="174"/>
                    <a:pt x="3256" y="111"/>
                    <a:pt x="3350" y="82"/>
                  </a:cubicBezTo>
                  <a:cubicBezTo>
                    <a:pt x="3566" y="16"/>
                    <a:pt x="3796" y="137"/>
                    <a:pt x="3862" y="353"/>
                  </a:cubicBezTo>
                  <a:cubicBezTo>
                    <a:pt x="3897" y="466"/>
                    <a:pt x="3881" y="588"/>
                    <a:pt x="3819" y="689"/>
                  </a:cubicBezTo>
                  <a:cubicBezTo>
                    <a:pt x="3794" y="729"/>
                    <a:pt x="3763" y="764"/>
                    <a:pt x="3727" y="792"/>
                  </a:cubicBezTo>
                  <a:cubicBezTo>
                    <a:pt x="3718" y="784"/>
                    <a:pt x="3706" y="779"/>
                    <a:pt x="3692" y="778"/>
                  </a:cubicBezTo>
                  <a:cubicBezTo>
                    <a:pt x="3659" y="776"/>
                    <a:pt x="3630" y="801"/>
                    <a:pt x="3628" y="834"/>
                  </a:cubicBezTo>
                  <a:cubicBezTo>
                    <a:pt x="3628" y="840"/>
                    <a:pt x="3628" y="845"/>
                    <a:pt x="3629" y="851"/>
                  </a:cubicBezTo>
                  <a:cubicBezTo>
                    <a:pt x="3617" y="856"/>
                    <a:pt x="3605" y="861"/>
                    <a:pt x="3592" y="864"/>
                  </a:cubicBezTo>
                  <a:moveTo>
                    <a:pt x="3780" y="1853"/>
                  </a:moveTo>
                  <a:cubicBezTo>
                    <a:pt x="3779" y="1857"/>
                    <a:pt x="3777" y="1861"/>
                    <a:pt x="3775" y="1865"/>
                  </a:cubicBezTo>
                  <a:cubicBezTo>
                    <a:pt x="3762" y="1886"/>
                    <a:pt x="3737" y="1895"/>
                    <a:pt x="3713" y="1887"/>
                  </a:cubicBezTo>
                  <a:cubicBezTo>
                    <a:pt x="3685" y="1878"/>
                    <a:pt x="3670" y="1848"/>
                    <a:pt x="3679" y="1821"/>
                  </a:cubicBezTo>
                  <a:cubicBezTo>
                    <a:pt x="3680" y="1816"/>
                    <a:pt x="3682" y="1813"/>
                    <a:pt x="3684" y="1809"/>
                  </a:cubicBezTo>
                  <a:cubicBezTo>
                    <a:pt x="3697" y="1788"/>
                    <a:pt x="3723" y="1779"/>
                    <a:pt x="3746" y="1786"/>
                  </a:cubicBezTo>
                  <a:cubicBezTo>
                    <a:pt x="3774" y="1795"/>
                    <a:pt x="3789" y="1825"/>
                    <a:pt x="3780" y="1853"/>
                  </a:cubicBezTo>
                  <a:moveTo>
                    <a:pt x="2176" y="1939"/>
                  </a:moveTo>
                  <a:cubicBezTo>
                    <a:pt x="2155" y="1936"/>
                    <a:pt x="2136" y="1925"/>
                    <a:pt x="2123" y="1907"/>
                  </a:cubicBezTo>
                  <a:cubicBezTo>
                    <a:pt x="2110" y="1890"/>
                    <a:pt x="2104" y="1869"/>
                    <a:pt x="2107" y="1847"/>
                  </a:cubicBezTo>
                  <a:cubicBezTo>
                    <a:pt x="2109" y="1836"/>
                    <a:pt x="2113" y="1826"/>
                    <a:pt x="2119" y="1816"/>
                  </a:cubicBezTo>
                  <a:cubicBezTo>
                    <a:pt x="2136" y="1789"/>
                    <a:pt x="2167" y="1774"/>
                    <a:pt x="2199" y="1779"/>
                  </a:cubicBezTo>
                  <a:cubicBezTo>
                    <a:pt x="2221" y="1782"/>
                    <a:pt x="2240" y="1793"/>
                    <a:pt x="2253" y="1810"/>
                  </a:cubicBezTo>
                  <a:cubicBezTo>
                    <a:pt x="2266" y="1828"/>
                    <a:pt x="2271" y="1849"/>
                    <a:pt x="2268" y="1871"/>
                  </a:cubicBezTo>
                  <a:cubicBezTo>
                    <a:pt x="2266" y="1882"/>
                    <a:pt x="2262" y="1892"/>
                    <a:pt x="2257" y="1902"/>
                  </a:cubicBezTo>
                  <a:cubicBezTo>
                    <a:pt x="2240" y="1929"/>
                    <a:pt x="2208" y="1944"/>
                    <a:pt x="2176" y="1939"/>
                  </a:cubicBezTo>
                  <a:close/>
                  <a:moveTo>
                    <a:pt x="180" y="5090"/>
                  </a:moveTo>
                  <a:cubicBezTo>
                    <a:pt x="168" y="5072"/>
                    <a:pt x="168" y="5050"/>
                    <a:pt x="179" y="5032"/>
                  </a:cubicBezTo>
                  <a:cubicBezTo>
                    <a:pt x="183" y="5026"/>
                    <a:pt x="188" y="5020"/>
                    <a:pt x="194" y="5016"/>
                  </a:cubicBezTo>
                  <a:cubicBezTo>
                    <a:pt x="219" y="5000"/>
                    <a:pt x="252" y="5006"/>
                    <a:pt x="268" y="5031"/>
                  </a:cubicBezTo>
                  <a:cubicBezTo>
                    <a:pt x="280" y="5048"/>
                    <a:pt x="280" y="5071"/>
                    <a:pt x="269" y="5088"/>
                  </a:cubicBezTo>
                  <a:cubicBezTo>
                    <a:pt x="265" y="5095"/>
                    <a:pt x="260" y="5100"/>
                    <a:pt x="253" y="5104"/>
                  </a:cubicBezTo>
                  <a:cubicBezTo>
                    <a:pt x="229" y="5121"/>
                    <a:pt x="196" y="5114"/>
                    <a:pt x="180" y="5090"/>
                  </a:cubicBezTo>
                  <a:close/>
                  <a:moveTo>
                    <a:pt x="1054" y="5596"/>
                  </a:moveTo>
                  <a:cubicBezTo>
                    <a:pt x="1044" y="5563"/>
                    <a:pt x="1049" y="5528"/>
                    <a:pt x="1067" y="5498"/>
                  </a:cubicBezTo>
                  <a:cubicBezTo>
                    <a:pt x="1082" y="5474"/>
                    <a:pt x="1105" y="5456"/>
                    <a:pt x="1133" y="5447"/>
                  </a:cubicBezTo>
                  <a:cubicBezTo>
                    <a:pt x="1196" y="5428"/>
                    <a:pt x="1262" y="5463"/>
                    <a:pt x="1281" y="5526"/>
                  </a:cubicBezTo>
                  <a:cubicBezTo>
                    <a:pt x="1292" y="5559"/>
                    <a:pt x="1287" y="5594"/>
                    <a:pt x="1269" y="5624"/>
                  </a:cubicBezTo>
                  <a:cubicBezTo>
                    <a:pt x="1254" y="5648"/>
                    <a:pt x="1230" y="5666"/>
                    <a:pt x="1203" y="5674"/>
                  </a:cubicBezTo>
                  <a:cubicBezTo>
                    <a:pt x="1140" y="5694"/>
                    <a:pt x="1074" y="5659"/>
                    <a:pt x="1054" y="5596"/>
                  </a:cubicBezTo>
                  <a:moveTo>
                    <a:pt x="574" y="7793"/>
                  </a:moveTo>
                  <a:cubicBezTo>
                    <a:pt x="596" y="7820"/>
                    <a:pt x="599" y="7857"/>
                    <a:pt x="581" y="7887"/>
                  </a:cubicBezTo>
                  <a:cubicBezTo>
                    <a:pt x="576" y="7895"/>
                    <a:pt x="570" y="7901"/>
                    <a:pt x="563" y="7907"/>
                  </a:cubicBezTo>
                  <a:cubicBezTo>
                    <a:pt x="546" y="7921"/>
                    <a:pt x="525" y="7927"/>
                    <a:pt x="503" y="7925"/>
                  </a:cubicBezTo>
                  <a:cubicBezTo>
                    <a:pt x="482" y="7923"/>
                    <a:pt x="462" y="7912"/>
                    <a:pt x="449" y="7896"/>
                  </a:cubicBezTo>
                  <a:cubicBezTo>
                    <a:pt x="427" y="7869"/>
                    <a:pt x="424" y="7831"/>
                    <a:pt x="443" y="7801"/>
                  </a:cubicBezTo>
                  <a:cubicBezTo>
                    <a:pt x="447" y="7794"/>
                    <a:pt x="453" y="7787"/>
                    <a:pt x="460" y="7781"/>
                  </a:cubicBezTo>
                  <a:cubicBezTo>
                    <a:pt x="477" y="7768"/>
                    <a:pt x="498" y="7761"/>
                    <a:pt x="520" y="7763"/>
                  </a:cubicBezTo>
                  <a:cubicBezTo>
                    <a:pt x="541" y="7766"/>
                    <a:pt x="561" y="7776"/>
                    <a:pt x="574" y="7793"/>
                  </a:cubicBezTo>
                  <a:moveTo>
                    <a:pt x="4743" y="2375"/>
                  </a:moveTo>
                  <a:lnTo>
                    <a:pt x="5066" y="2664"/>
                  </a:lnTo>
                  <a:cubicBezTo>
                    <a:pt x="5056" y="2678"/>
                    <a:pt x="5052" y="2695"/>
                    <a:pt x="5056" y="2713"/>
                  </a:cubicBezTo>
                  <a:cubicBezTo>
                    <a:pt x="5059" y="2725"/>
                    <a:pt x="5065" y="2735"/>
                    <a:pt x="5073" y="2743"/>
                  </a:cubicBezTo>
                  <a:lnTo>
                    <a:pt x="4786" y="3187"/>
                  </a:lnTo>
                  <a:cubicBezTo>
                    <a:pt x="4767" y="3175"/>
                    <a:pt x="4746" y="3167"/>
                    <a:pt x="4724" y="3165"/>
                  </a:cubicBezTo>
                  <a:lnTo>
                    <a:pt x="4743" y="2375"/>
                  </a:lnTo>
                  <a:close/>
                  <a:moveTo>
                    <a:pt x="4750" y="3411"/>
                  </a:moveTo>
                  <a:cubicBezTo>
                    <a:pt x="4770" y="3405"/>
                    <a:pt x="4787" y="3395"/>
                    <a:pt x="4800" y="3381"/>
                  </a:cubicBezTo>
                  <a:lnTo>
                    <a:pt x="5100" y="3661"/>
                  </a:lnTo>
                  <a:cubicBezTo>
                    <a:pt x="5090" y="3675"/>
                    <a:pt x="5085" y="3692"/>
                    <a:pt x="5089" y="3710"/>
                  </a:cubicBezTo>
                  <a:cubicBezTo>
                    <a:pt x="5091" y="3718"/>
                    <a:pt x="5095" y="3726"/>
                    <a:pt x="5100" y="3732"/>
                  </a:cubicBezTo>
                  <a:cubicBezTo>
                    <a:pt x="5093" y="3741"/>
                    <a:pt x="5087" y="3750"/>
                    <a:pt x="5081" y="3760"/>
                  </a:cubicBezTo>
                  <a:cubicBezTo>
                    <a:pt x="5036" y="3832"/>
                    <a:pt x="5015" y="3914"/>
                    <a:pt x="5018" y="3997"/>
                  </a:cubicBezTo>
                  <a:lnTo>
                    <a:pt x="5015" y="3998"/>
                  </a:lnTo>
                  <a:cubicBezTo>
                    <a:pt x="4986" y="4004"/>
                    <a:pt x="4966" y="4031"/>
                    <a:pt x="4968" y="4060"/>
                  </a:cubicBezTo>
                  <a:lnTo>
                    <a:pt x="4354" y="4169"/>
                  </a:lnTo>
                  <a:cubicBezTo>
                    <a:pt x="4353" y="4167"/>
                    <a:pt x="4353" y="4164"/>
                    <a:pt x="4352" y="4161"/>
                  </a:cubicBezTo>
                  <a:cubicBezTo>
                    <a:pt x="4335" y="4105"/>
                    <a:pt x="4281" y="4070"/>
                    <a:pt x="4225" y="4073"/>
                  </a:cubicBezTo>
                  <a:lnTo>
                    <a:pt x="4166" y="3522"/>
                  </a:lnTo>
                  <a:cubicBezTo>
                    <a:pt x="4198" y="3515"/>
                    <a:pt x="4228" y="3497"/>
                    <a:pt x="4248" y="3468"/>
                  </a:cubicBezTo>
                  <a:cubicBezTo>
                    <a:pt x="4249" y="3466"/>
                    <a:pt x="4250" y="3464"/>
                    <a:pt x="4252" y="3462"/>
                  </a:cubicBezTo>
                  <a:cubicBezTo>
                    <a:pt x="4268" y="3435"/>
                    <a:pt x="4274" y="3405"/>
                    <a:pt x="4270" y="3376"/>
                  </a:cubicBezTo>
                  <a:lnTo>
                    <a:pt x="4589" y="3307"/>
                  </a:lnTo>
                  <a:cubicBezTo>
                    <a:pt x="4590" y="3314"/>
                    <a:pt x="4591" y="3321"/>
                    <a:pt x="4593" y="3328"/>
                  </a:cubicBezTo>
                  <a:cubicBezTo>
                    <a:pt x="4613" y="3394"/>
                    <a:pt x="4684" y="3431"/>
                    <a:pt x="4750" y="3411"/>
                  </a:cubicBezTo>
                  <a:moveTo>
                    <a:pt x="5170" y="4309"/>
                  </a:moveTo>
                  <a:cubicBezTo>
                    <a:pt x="5164" y="4321"/>
                    <a:pt x="5162" y="4335"/>
                    <a:pt x="5165" y="4349"/>
                  </a:cubicBezTo>
                  <a:cubicBezTo>
                    <a:pt x="5168" y="4363"/>
                    <a:pt x="5176" y="4374"/>
                    <a:pt x="5186" y="4382"/>
                  </a:cubicBezTo>
                  <a:lnTo>
                    <a:pt x="4816" y="4953"/>
                  </a:lnTo>
                  <a:cubicBezTo>
                    <a:pt x="4799" y="4943"/>
                    <a:pt x="4780" y="4937"/>
                    <a:pt x="4760" y="4935"/>
                  </a:cubicBezTo>
                  <a:cubicBezTo>
                    <a:pt x="4710" y="4932"/>
                    <a:pt x="4663" y="4956"/>
                    <a:pt x="4636" y="4998"/>
                  </a:cubicBezTo>
                  <a:cubicBezTo>
                    <a:pt x="4625" y="5016"/>
                    <a:pt x="4619" y="5037"/>
                    <a:pt x="4617" y="5058"/>
                  </a:cubicBezTo>
                  <a:cubicBezTo>
                    <a:pt x="4616" y="5069"/>
                    <a:pt x="4617" y="5079"/>
                    <a:pt x="4618" y="5090"/>
                  </a:cubicBezTo>
                  <a:lnTo>
                    <a:pt x="3646" y="5290"/>
                  </a:lnTo>
                  <a:cubicBezTo>
                    <a:pt x="3633" y="5245"/>
                    <a:pt x="3587" y="5218"/>
                    <a:pt x="3542" y="5229"/>
                  </a:cubicBezTo>
                  <a:lnTo>
                    <a:pt x="3540" y="5229"/>
                  </a:lnTo>
                  <a:lnTo>
                    <a:pt x="3431" y="4917"/>
                  </a:lnTo>
                  <a:cubicBezTo>
                    <a:pt x="3452" y="4907"/>
                    <a:pt x="3470" y="4892"/>
                    <a:pt x="3483" y="4873"/>
                  </a:cubicBezTo>
                  <a:cubicBezTo>
                    <a:pt x="3484" y="4871"/>
                    <a:pt x="3485" y="4869"/>
                    <a:pt x="3487" y="4867"/>
                  </a:cubicBezTo>
                  <a:cubicBezTo>
                    <a:pt x="3513" y="4825"/>
                    <a:pt x="3512" y="4773"/>
                    <a:pt x="3490" y="4732"/>
                  </a:cubicBezTo>
                  <a:lnTo>
                    <a:pt x="3791" y="4519"/>
                  </a:lnTo>
                  <a:lnTo>
                    <a:pt x="4021" y="4677"/>
                  </a:lnTo>
                  <a:cubicBezTo>
                    <a:pt x="4007" y="4703"/>
                    <a:pt x="4013" y="4734"/>
                    <a:pt x="4036" y="4753"/>
                  </a:cubicBezTo>
                  <a:cubicBezTo>
                    <a:pt x="4062" y="4773"/>
                    <a:pt x="4100" y="4769"/>
                    <a:pt x="4121" y="4743"/>
                  </a:cubicBezTo>
                  <a:cubicBezTo>
                    <a:pt x="4142" y="4717"/>
                    <a:pt x="4138" y="4679"/>
                    <a:pt x="4112" y="4658"/>
                  </a:cubicBezTo>
                  <a:cubicBezTo>
                    <a:pt x="4086" y="4638"/>
                    <a:pt x="4050" y="4642"/>
                    <a:pt x="4029" y="4666"/>
                  </a:cubicBezTo>
                  <a:lnTo>
                    <a:pt x="3804" y="4510"/>
                  </a:lnTo>
                  <a:lnTo>
                    <a:pt x="4133" y="4277"/>
                  </a:lnTo>
                  <a:cubicBezTo>
                    <a:pt x="4164" y="4316"/>
                    <a:pt x="4218" y="4334"/>
                    <a:pt x="4269" y="4319"/>
                  </a:cubicBezTo>
                  <a:cubicBezTo>
                    <a:pt x="4328" y="4300"/>
                    <a:pt x="4364" y="4243"/>
                    <a:pt x="4356" y="4183"/>
                  </a:cubicBezTo>
                  <a:lnTo>
                    <a:pt x="4971" y="4074"/>
                  </a:lnTo>
                  <a:cubicBezTo>
                    <a:pt x="4980" y="4103"/>
                    <a:pt x="5009" y="4121"/>
                    <a:pt x="5039" y="4116"/>
                  </a:cubicBezTo>
                  <a:cubicBezTo>
                    <a:pt x="5065" y="4194"/>
                    <a:pt x="5111" y="4260"/>
                    <a:pt x="5170" y="4309"/>
                  </a:cubicBezTo>
                  <a:moveTo>
                    <a:pt x="3062" y="4815"/>
                  </a:moveTo>
                  <a:cubicBezTo>
                    <a:pt x="3017" y="4696"/>
                    <a:pt x="2922" y="4608"/>
                    <a:pt x="2809" y="4567"/>
                  </a:cubicBezTo>
                  <a:cubicBezTo>
                    <a:pt x="2810" y="4560"/>
                    <a:pt x="2810" y="4551"/>
                    <a:pt x="2808" y="4543"/>
                  </a:cubicBezTo>
                  <a:cubicBezTo>
                    <a:pt x="2803" y="4521"/>
                    <a:pt x="2786" y="4505"/>
                    <a:pt x="2766" y="4499"/>
                  </a:cubicBezTo>
                  <a:lnTo>
                    <a:pt x="2805" y="4302"/>
                  </a:lnTo>
                  <a:cubicBezTo>
                    <a:pt x="2851" y="4309"/>
                    <a:pt x="2899" y="4290"/>
                    <a:pt x="2927" y="4249"/>
                  </a:cubicBezTo>
                  <a:cubicBezTo>
                    <a:pt x="2937" y="4234"/>
                    <a:pt x="2944" y="4217"/>
                    <a:pt x="2947" y="4200"/>
                  </a:cubicBezTo>
                  <a:lnTo>
                    <a:pt x="3327" y="4248"/>
                  </a:lnTo>
                  <a:cubicBezTo>
                    <a:pt x="3326" y="4256"/>
                    <a:pt x="3327" y="4264"/>
                    <a:pt x="3328" y="4272"/>
                  </a:cubicBezTo>
                  <a:cubicBezTo>
                    <a:pt x="3337" y="4308"/>
                    <a:pt x="3367" y="4334"/>
                    <a:pt x="3402" y="4339"/>
                  </a:cubicBezTo>
                  <a:lnTo>
                    <a:pt x="3382" y="4664"/>
                  </a:lnTo>
                  <a:cubicBezTo>
                    <a:pt x="3337" y="4661"/>
                    <a:pt x="3291" y="4681"/>
                    <a:pt x="3264" y="4721"/>
                  </a:cubicBezTo>
                  <a:cubicBezTo>
                    <a:pt x="3243" y="4752"/>
                    <a:pt x="3236" y="4787"/>
                    <a:pt x="3242" y="4820"/>
                  </a:cubicBezTo>
                  <a:lnTo>
                    <a:pt x="3127" y="4852"/>
                  </a:lnTo>
                  <a:cubicBezTo>
                    <a:pt x="3117" y="4826"/>
                    <a:pt x="3090" y="4810"/>
                    <a:pt x="3062" y="4815"/>
                  </a:cubicBezTo>
                  <a:moveTo>
                    <a:pt x="2344" y="4692"/>
                  </a:moveTo>
                  <a:cubicBezTo>
                    <a:pt x="2332" y="4685"/>
                    <a:pt x="2317" y="4683"/>
                    <a:pt x="2303" y="4686"/>
                  </a:cubicBezTo>
                  <a:cubicBezTo>
                    <a:pt x="2289" y="4690"/>
                    <a:pt x="2277" y="4698"/>
                    <a:pt x="2269" y="4708"/>
                  </a:cubicBezTo>
                  <a:lnTo>
                    <a:pt x="2018" y="4549"/>
                  </a:lnTo>
                  <a:cubicBezTo>
                    <a:pt x="2034" y="4520"/>
                    <a:pt x="2039" y="4485"/>
                    <a:pt x="2031" y="4453"/>
                  </a:cubicBezTo>
                  <a:lnTo>
                    <a:pt x="2706" y="4225"/>
                  </a:lnTo>
                  <a:cubicBezTo>
                    <a:pt x="2715" y="4247"/>
                    <a:pt x="2730" y="4267"/>
                    <a:pt x="2751" y="4281"/>
                  </a:cubicBezTo>
                  <a:cubicBezTo>
                    <a:pt x="2764" y="4290"/>
                    <a:pt x="2777" y="4296"/>
                    <a:pt x="2791" y="4299"/>
                  </a:cubicBezTo>
                  <a:lnTo>
                    <a:pt x="2752" y="4497"/>
                  </a:lnTo>
                  <a:cubicBezTo>
                    <a:pt x="2746" y="4497"/>
                    <a:pt x="2741" y="4497"/>
                    <a:pt x="2735" y="4498"/>
                  </a:cubicBezTo>
                  <a:cubicBezTo>
                    <a:pt x="2712" y="4504"/>
                    <a:pt x="2696" y="4522"/>
                    <a:pt x="2691" y="4543"/>
                  </a:cubicBezTo>
                  <a:cubicBezTo>
                    <a:pt x="2642" y="4541"/>
                    <a:pt x="2591" y="4546"/>
                    <a:pt x="2542" y="4562"/>
                  </a:cubicBezTo>
                  <a:cubicBezTo>
                    <a:pt x="2464" y="4585"/>
                    <a:pt x="2396" y="4631"/>
                    <a:pt x="2344" y="4692"/>
                  </a:cubicBezTo>
                  <a:moveTo>
                    <a:pt x="2659" y="3524"/>
                  </a:moveTo>
                  <a:lnTo>
                    <a:pt x="2659" y="3524"/>
                  </a:lnTo>
                  <a:cubicBezTo>
                    <a:pt x="2690" y="3514"/>
                    <a:pt x="2716" y="3494"/>
                    <a:pt x="2733" y="3467"/>
                  </a:cubicBezTo>
                  <a:cubicBezTo>
                    <a:pt x="2749" y="3442"/>
                    <a:pt x="2755" y="3413"/>
                    <a:pt x="2753" y="3385"/>
                  </a:cubicBezTo>
                  <a:lnTo>
                    <a:pt x="3261" y="3319"/>
                  </a:lnTo>
                  <a:lnTo>
                    <a:pt x="3262" y="3321"/>
                  </a:lnTo>
                  <a:cubicBezTo>
                    <a:pt x="3273" y="3368"/>
                    <a:pt x="3320" y="3398"/>
                    <a:pt x="3368" y="3387"/>
                  </a:cubicBezTo>
                  <a:cubicBezTo>
                    <a:pt x="3403" y="3379"/>
                    <a:pt x="3428" y="3351"/>
                    <a:pt x="3434" y="3318"/>
                  </a:cubicBezTo>
                  <a:lnTo>
                    <a:pt x="4006" y="3383"/>
                  </a:lnTo>
                  <a:cubicBezTo>
                    <a:pt x="4003" y="3426"/>
                    <a:pt x="4021" y="3469"/>
                    <a:pt x="4057" y="3497"/>
                  </a:cubicBezTo>
                  <a:lnTo>
                    <a:pt x="3825" y="3858"/>
                  </a:lnTo>
                  <a:cubicBezTo>
                    <a:pt x="3813" y="3852"/>
                    <a:pt x="3799" y="3850"/>
                    <a:pt x="3785" y="3853"/>
                  </a:cubicBezTo>
                  <a:cubicBezTo>
                    <a:pt x="3752" y="3861"/>
                    <a:pt x="3732" y="3893"/>
                    <a:pt x="3740" y="3925"/>
                  </a:cubicBezTo>
                  <a:cubicBezTo>
                    <a:pt x="3748" y="3958"/>
                    <a:pt x="3780" y="3978"/>
                    <a:pt x="3812" y="3970"/>
                  </a:cubicBezTo>
                  <a:cubicBezTo>
                    <a:pt x="3845" y="3963"/>
                    <a:pt x="3865" y="3930"/>
                    <a:pt x="3857" y="3898"/>
                  </a:cubicBezTo>
                  <a:cubicBezTo>
                    <a:pt x="3854" y="3885"/>
                    <a:pt x="3847" y="3874"/>
                    <a:pt x="3837" y="3865"/>
                  </a:cubicBezTo>
                  <a:lnTo>
                    <a:pt x="4069" y="3505"/>
                  </a:lnTo>
                  <a:cubicBezTo>
                    <a:pt x="4095" y="3521"/>
                    <a:pt x="4124" y="3527"/>
                    <a:pt x="4152" y="3524"/>
                  </a:cubicBezTo>
                  <a:lnTo>
                    <a:pt x="4211" y="4074"/>
                  </a:lnTo>
                  <a:cubicBezTo>
                    <a:pt x="4205" y="4075"/>
                    <a:pt x="4200" y="4076"/>
                    <a:pt x="4194" y="4078"/>
                  </a:cubicBezTo>
                  <a:cubicBezTo>
                    <a:pt x="4128" y="4098"/>
                    <a:pt x="4091" y="4169"/>
                    <a:pt x="4111" y="4235"/>
                  </a:cubicBezTo>
                  <a:cubicBezTo>
                    <a:pt x="4114" y="4246"/>
                    <a:pt x="4119" y="4256"/>
                    <a:pt x="4125" y="4265"/>
                  </a:cubicBezTo>
                  <a:lnTo>
                    <a:pt x="3791" y="4501"/>
                  </a:lnTo>
                  <a:lnTo>
                    <a:pt x="3492" y="4294"/>
                  </a:lnTo>
                  <a:cubicBezTo>
                    <a:pt x="3502" y="4276"/>
                    <a:pt x="3506" y="4253"/>
                    <a:pt x="3500" y="4231"/>
                  </a:cubicBezTo>
                  <a:cubicBezTo>
                    <a:pt x="3489" y="4184"/>
                    <a:pt x="3442" y="4154"/>
                    <a:pt x="3394" y="4165"/>
                  </a:cubicBezTo>
                  <a:cubicBezTo>
                    <a:pt x="3360" y="4174"/>
                    <a:pt x="3335" y="4201"/>
                    <a:pt x="3328" y="4234"/>
                  </a:cubicBezTo>
                  <a:lnTo>
                    <a:pt x="2949" y="4185"/>
                  </a:lnTo>
                  <a:cubicBezTo>
                    <a:pt x="2951" y="4143"/>
                    <a:pt x="2932" y="4100"/>
                    <a:pt x="2895" y="4074"/>
                  </a:cubicBezTo>
                  <a:cubicBezTo>
                    <a:pt x="2865" y="4054"/>
                    <a:pt x="2830" y="4048"/>
                    <a:pt x="2798" y="4054"/>
                  </a:cubicBezTo>
                  <a:lnTo>
                    <a:pt x="2659" y="3524"/>
                  </a:lnTo>
                  <a:close/>
                  <a:moveTo>
                    <a:pt x="3396" y="4666"/>
                  </a:moveTo>
                  <a:lnTo>
                    <a:pt x="3416" y="4340"/>
                  </a:lnTo>
                  <a:cubicBezTo>
                    <a:pt x="3422" y="4340"/>
                    <a:pt x="3429" y="4339"/>
                    <a:pt x="3435" y="4337"/>
                  </a:cubicBezTo>
                  <a:cubicBezTo>
                    <a:pt x="3455" y="4333"/>
                    <a:pt x="3472" y="4321"/>
                    <a:pt x="3484" y="4306"/>
                  </a:cubicBezTo>
                  <a:lnTo>
                    <a:pt x="3779" y="4510"/>
                  </a:lnTo>
                  <a:lnTo>
                    <a:pt x="3482" y="4720"/>
                  </a:lnTo>
                  <a:cubicBezTo>
                    <a:pt x="3473" y="4708"/>
                    <a:pt x="3462" y="4697"/>
                    <a:pt x="3449" y="4687"/>
                  </a:cubicBezTo>
                  <a:cubicBezTo>
                    <a:pt x="3433" y="4676"/>
                    <a:pt x="3415" y="4669"/>
                    <a:pt x="3396" y="4666"/>
                  </a:cubicBezTo>
                  <a:moveTo>
                    <a:pt x="3272" y="4735"/>
                  </a:moveTo>
                  <a:cubicBezTo>
                    <a:pt x="3273" y="4733"/>
                    <a:pt x="3274" y="4731"/>
                    <a:pt x="3276" y="4729"/>
                  </a:cubicBezTo>
                  <a:cubicBezTo>
                    <a:pt x="3313" y="4676"/>
                    <a:pt x="3387" y="4662"/>
                    <a:pt x="3441" y="4699"/>
                  </a:cubicBezTo>
                  <a:cubicBezTo>
                    <a:pt x="3495" y="4736"/>
                    <a:pt x="3508" y="4810"/>
                    <a:pt x="3471" y="4865"/>
                  </a:cubicBezTo>
                  <a:cubicBezTo>
                    <a:pt x="3453" y="4891"/>
                    <a:pt x="3426" y="4908"/>
                    <a:pt x="3395" y="4914"/>
                  </a:cubicBezTo>
                  <a:cubicBezTo>
                    <a:pt x="3363" y="4920"/>
                    <a:pt x="3332" y="4913"/>
                    <a:pt x="3306" y="4895"/>
                  </a:cubicBezTo>
                  <a:cubicBezTo>
                    <a:pt x="3254" y="4859"/>
                    <a:pt x="3239" y="4788"/>
                    <a:pt x="3272" y="4735"/>
                  </a:cubicBezTo>
                  <a:moveTo>
                    <a:pt x="4117" y="3275"/>
                  </a:moveTo>
                  <a:cubicBezTo>
                    <a:pt x="4148" y="3269"/>
                    <a:pt x="4180" y="3276"/>
                    <a:pt x="4206" y="3294"/>
                  </a:cubicBezTo>
                  <a:cubicBezTo>
                    <a:pt x="4260" y="3331"/>
                    <a:pt x="4274" y="3405"/>
                    <a:pt x="4236" y="3459"/>
                  </a:cubicBezTo>
                  <a:cubicBezTo>
                    <a:pt x="4199" y="3513"/>
                    <a:pt x="4125" y="3527"/>
                    <a:pt x="4071" y="3490"/>
                  </a:cubicBezTo>
                  <a:cubicBezTo>
                    <a:pt x="4019" y="3454"/>
                    <a:pt x="4004" y="3383"/>
                    <a:pt x="4037" y="3329"/>
                  </a:cubicBezTo>
                  <a:cubicBezTo>
                    <a:pt x="4038" y="3328"/>
                    <a:pt x="4039" y="3326"/>
                    <a:pt x="4041" y="3324"/>
                  </a:cubicBezTo>
                  <a:cubicBezTo>
                    <a:pt x="4059" y="3298"/>
                    <a:pt x="4086" y="3281"/>
                    <a:pt x="4117" y="3275"/>
                  </a:cubicBezTo>
                  <a:moveTo>
                    <a:pt x="4050" y="3292"/>
                  </a:moveTo>
                  <a:cubicBezTo>
                    <a:pt x="4042" y="3299"/>
                    <a:pt x="4035" y="3307"/>
                    <a:pt x="4029" y="3316"/>
                  </a:cubicBezTo>
                  <a:cubicBezTo>
                    <a:pt x="4018" y="3332"/>
                    <a:pt x="4011" y="3350"/>
                    <a:pt x="4007" y="3369"/>
                  </a:cubicBezTo>
                  <a:lnTo>
                    <a:pt x="3436" y="3304"/>
                  </a:lnTo>
                  <a:cubicBezTo>
                    <a:pt x="3436" y="3296"/>
                    <a:pt x="3435" y="3288"/>
                    <a:pt x="3434" y="3281"/>
                  </a:cubicBezTo>
                  <a:cubicBezTo>
                    <a:pt x="3425" y="3244"/>
                    <a:pt x="3394" y="3218"/>
                    <a:pt x="3358" y="3213"/>
                  </a:cubicBezTo>
                  <a:lnTo>
                    <a:pt x="3371" y="2916"/>
                  </a:lnTo>
                  <a:cubicBezTo>
                    <a:pt x="3374" y="2915"/>
                    <a:pt x="3377" y="2915"/>
                    <a:pt x="3380" y="2914"/>
                  </a:cubicBezTo>
                  <a:cubicBezTo>
                    <a:pt x="3405" y="2909"/>
                    <a:pt x="3422" y="2889"/>
                    <a:pt x="3426" y="2866"/>
                  </a:cubicBezTo>
                  <a:cubicBezTo>
                    <a:pt x="3470" y="2869"/>
                    <a:pt x="3515" y="2864"/>
                    <a:pt x="3559" y="2850"/>
                  </a:cubicBezTo>
                  <a:cubicBezTo>
                    <a:pt x="3580" y="2844"/>
                    <a:pt x="3601" y="2835"/>
                    <a:pt x="3620" y="2825"/>
                  </a:cubicBezTo>
                  <a:cubicBezTo>
                    <a:pt x="3634" y="2844"/>
                    <a:pt x="3659" y="2854"/>
                    <a:pt x="3683" y="2848"/>
                  </a:cubicBezTo>
                  <a:cubicBezTo>
                    <a:pt x="3689" y="2847"/>
                    <a:pt x="3695" y="2844"/>
                    <a:pt x="3700" y="2841"/>
                  </a:cubicBezTo>
                  <a:lnTo>
                    <a:pt x="4050" y="3292"/>
                  </a:lnTo>
                  <a:close/>
                  <a:moveTo>
                    <a:pt x="3617" y="2174"/>
                  </a:moveTo>
                  <a:cubicBezTo>
                    <a:pt x="3634" y="2183"/>
                    <a:pt x="3651" y="2194"/>
                    <a:pt x="3666" y="2205"/>
                  </a:cubicBezTo>
                  <a:cubicBezTo>
                    <a:pt x="3656" y="2219"/>
                    <a:pt x="3652" y="2237"/>
                    <a:pt x="3656" y="2254"/>
                  </a:cubicBezTo>
                  <a:cubicBezTo>
                    <a:pt x="3663" y="2287"/>
                    <a:pt x="3695" y="2307"/>
                    <a:pt x="3728" y="2300"/>
                  </a:cubicBezTo>
                  <a:cubicBezTo>
                    <a:pt x="3735" y="2298"/>
                    <a:pt x="3741" y="2295"/>
                    <a:pt x="3747" y="2291"/>
                  </a:cubicBezTo>
                  <a:cubicBezTo>
                    <a:pt x="3767" y="2320"/>
                    <a:pt x="3782" y="2352"/>
                    <a:pt x="3793" y="2386"/>
                  </a:cubicBezTo>
                  <a:cubicBezTo>
                    <a:pt x="3823" y="2486"/>
                    <a:pt x="3810" y="2594"/>
                    <a:pt x="3755" y="2682"/>
                  </a:cubicBezTo>
                  <a:cubicBezTo>
                    <a:pt x="3741" y="2704"/>
                    <a:pt x="3725" y="2725"/>
                    <a:pt x="3707" y="2743"/>
                  </a:cubicBezTo>
                  <a:cubicBezTo>
                    <a:pt x="3693" y="2732"/>
                    <a:pt x="3674" y="2727"/>
                    <a:pt x="3655" y="2731"/>
                  </a:cubicBezTo>
                  <a:cubicBezTo>
                    <a:pt x="3623" y="2739"/>
                    <a:pt x="3603" y="2771"/>
                    <a:pt x="3610" y="2803"/>
                  </a:cubicBezTo>
                  <a:cubicBezTo>
                    <a:pt x="3611" y="2807"/>
                    <a:pt x="3612" y="2810"/>
                    <a:pt x="3614" y="2813"/>
                  </a:cubicBezTo>
                  <a:cubicBezTo>
                    <a:pt x="3595" y="2822"/>
                    <a:pt x="3575" y="2830"/>
                    <a:pt x="3555" y="2837"/>
                  </a:cubicBezTo>
                  <a:cubicBezTo>
                    <a:pt x="3513" y="2850"/>
                    <a:pt x="3469" y="2855"/>
                    <a:pt x="3427" y="2852"/>
                  </a:cubicBezTo>
                  <a:cubicBezTo>
                    <a:pt x="3427" y="2849"/>
                    <a:pt x="3426" y="2845"/>
                    <a:pt x="3425" y="2842"/>
                  </a:cubicBezTo>
                  <a:cubicBezTo>
                    <a:pt x="3418" y="2809"/>
                    <a:pt x="3385" y="2789"/>
                    <a:pt x="3353" y="2797"/>
                  </a:cubicBezTo>
                  <a:cubicBezTo>
                    <a:pt x="3336" y="2801"/>
                    <a:pt x="3322" y="2812"/>
                    <a:pt x="3314" y="2827"/>
                  </a:cubicBezTo>
                  <a:cubicBezTo>
                    <a:pt x="3303" y="2822"/>
                    <a:pt x="3291" y="2817"/>
                    <a:pt x="3280" y="2811"/>
                  </a:cubicBezTo>
                  <a:cubicBezTo>
                    <a:pt x="3195" y="2766"/>
                    <a:pt x="3133" y="2691"/>
                    <a:pt x="3105" y="2599"/>
                  </a:cubicBezTo>
                  <a:cubicBezTo>
                    <a:pt x="3084" y="2533"/>
                    <a:pt x="3084" y="2464"/>
                    <a:pt x="3101" y="2399"/>
                  </a:cubicBezTo>
                  <a:cubicBezTo>
                    <a:pt x="3109" y="2400"/>
                    <a:pt x="3117" y="2400"/>
                    <a:pt x="3125" y="2398"/>
                  </a:cubicBezTo>
                  <a:cubicBezTo>
                    <a:pt x="3158" y="2391"/>
                    <a:pt x="3178" y="2358"/>
                    <a:pt x="3171" y="2326"/>
                  </a:cubicBezTo>
                  <a:cubicBezTo>
                    <a:pt x="3168" y="2312"/>
                    <a:pt x="3160" y="2301"/>
                    <a:pt x="3150" y="2292"/>
                  </a:cubicBezTo>
                  <a:cubicBezTo>
                    <a:pt x="3192" y="2229"/>
                    <a:pt x="3253" y="2181"/>
                    <a:pt x="3324" y="2155"/>
                  </a:cubicBezTo>
                  <a:cubicBezTo>
                    <a:pt x="3336" y="2180"/>
                    <a:pt x="3364" y="2194"/>
                    <a:pt x="3392" y="2188"/>
                  </a:cubicBezTo>
                  <a:cubicBezTo>
                    <a:pt x="3419" y="2182"/>
                    <a:pt x="3437" y="2159"/>
                    <a:pt x="3438" y="2133"/>
                  </a:cubicBezTo>
                  <a:cubicBezTo>
                    <a:pt x="3500" y="2131"/>
                    <a:pt x="3561" y="2145"/>
                    <a:pt x="3617" y="2174"/>
                  </a:cubicBezTo>
                  <a:close/>
                  <a:moveTo>
                    <a:pt x="2722" y="1579"/>
                  </a:moveTo>
                  <a:cubicBezTo>
                    <a:pt x="2709" y="1561"/>
                    <a:pt x="2704" y="1540"/>
                    <a:pt x="2707" y="1518"/>
                  </a:cubicBezTo>
                  <a:cubicBezTo>
                    <a:pt x="2709" y="1507"/>
                    <a:pt x="2712" y="1497"/>
                    <a:pt x="2718" y="1487"/>
                  </a:cubicBezTo>
                  <a:cubicBezTo>
                    <a:pt x="2735" y="1460"/>
                    <a:pt x="2767" y="1445"/>
                    <a:pt x="2799" y="1450"/>
                  </a:cubicBezTo>
                  <a:cubicBezTo>
                    <a:pt x="2843" y="1456"/>
                    <a:pt x="2874" y="1497"/>
                    <a:pt x="2868" y="1542"/>
                  </a:cubicBezTo>
                  <a:cubicBezTo>
                    <a:pt x="2866" y="1553"/>
                    <a:pt x="2862" y="1563"/>
                    <a:pt x="2856" y="1573"/>
                  </a:cubicBezTo>
                  <a:cubicBezTo>
                    <a:pt x="2839" y="1600"/>
                    <a:pt x="2808" y="1615"/>
                    <a:pt x="2776" y="1610"/>
                  </a:cubicBezTo>
                  <a:cubicBezTo>
                    <a:pt x="2754" y="1607"/>
                    <a:pt x="2735" y="1596"/>
                    <a:pt x="2722" y="1579"/>
                  </a:cubicBezTo>
                  <a:close/>
                  <a:moveTo>
                    <a:pt x="2792" y="1625"/>
                  </a:moveTo>
                  <a:cubicBezTo>
                    <a:pt x="2823" y="1623"/>
                    <a:pt x="2852" y="1607"/>
                    <a:pt x="2869" y="1580"/>
                  </a:cubicBezTo>
                  <a:cubicBezTo>
                    <a:pt x="2876" y="1569"/>
                    <a:pt x="2880" y="1557"/>
                    <a:pt x="2882" y="1544"/>
                  </a:cubicBezTo>
                  <a:cubicBezTo>
                    <a:pt x="2882" y="1540"/>
                    <a:pt x="2883" y="1537"/>
                    <a:pt x="2883" y="1533"/>
                  </a:cubicBezTo>
                  <a:lnTo>
                    <a:pt x="3137" y="1524"/>
                  </a:lnTo>
                  <a:cubicBezTo>
                    <a:pt x="3137" y="1532"/>
                    <a:pt x="3139" y="1540"/>
                    <a:pt x="3141" y="1548"/>
                  </a:cubicBezTo>
                  <a:cubicBezTo>
                    <a:pt x="3159" y="1608"/>
                    <a:pt x="3218" y="1644"/>
                    <a:pt x="3278" y="1636"/>
                  </a:cubicBezTo>
                  <a:lnTo>
                    <a:pt x="3362" y="2071"/>
                  </a:lnTo>
                  <a:cubicBezTo>
                    <a:pt x="3332" y="2080"/>
                    <a:pt x="3313" y="2111"/>
                    <a:pt x="3320" y="2142"/>
                  </a:cubicBezTo>
                  <a:cubicBezTo>
                    <a:pt x="3245" y="2169"/>
                    <a:pt x="3182" y="2219"/>
                    <a:pt x="3138" y="2285"/>
                  </a:cubicBezTo>
                  <a:cubicBezTo>
                    <a:pt x="3126" y="2279"/>
                    <a:pt x="3112" y="2277"/>
                    <a:pt x="3099" y="2280"/>
                  </a:cubicBezTo>
                  <a:cubicBezTo>
                    <a:pt x="3083" y="2284"/>
                    <a:pt x="3071" y="2293"/>
                    <a:pt x="3063" y="2305"/>
                  </a:cubicBezTo>
                  <a:lnTo>
                    <a:pt x="2889" y="2222"/>
                  </a:lnTo>
                  <a:cubicBezTo>
                    <a:pt x="2899" y="2196"/>
                    <a:pt x="2901" y="2166"/>
                    <a:pt x="2892" y="2137"/>
                  </a:cubicBezTo>
                  <a:cubicBezTo>
                    <a:pt x="2877" y="2086"/>
                    <a:pt x="2832" y="2053"/>
                    <a:pt x="2781" y="2049"/>
                  </a:cubicBezTo>
                  <a:lnTo>
                    <a:pt x="2792" y="1625"/>
                  </a:lnTo>
                  <a:close/>
                  <a:moveTo>
                    <a:pt x="2755" y="2299"/>
                  </a:moveTo>
                  <a:cubicBezTo>
                    <a:pt x="2772" y="2302"/>
                    <a:pt x="2791" y="2300"/>
                    <a:pt x="2809" y="2295"/>
                  </a:cubicBezTo>
                  <a:cubicBezTo>
                    <a:pt x="2842" y="2285"/>
                    <a:pt x="2867" y="2263"/>
                    <a:pt x="2882" y="2235"/>
                  </a:cubicBezTo>
                  <a:lnTo>
                    <a:pt x="3056" y="2318"/>
                  </a:lnTo>
                  <a:cubicBezTo>
                    <a:pt x="3052" y="2328"/>
                    <a:pt x="3050" y="2340"/>
                    <a:pt x="3053" y="2353"/>
                  </a:cubicBezTo>
                  <a:cubicBezTo>
                    <a:pt x="3058" y="2372"/>
                    <a:pt x="3071" y="2387"/>
                    <a:pt x="3088" y="2394"/>
                  </a:cubicBezTo>
                  <a:cubicBezTo>
                    <a:pt x="3069" y="2462"/>
                    <a:pt x="3070" y="2534"/>
                    <a:pt x="3091" y="2603"/>
                  </a:cubicBezTo>
                  <a:cubicBezTo>
                    <a:pt x="3120" y="2699"/>
                    <a:pt x="3185" y="2777"/>
                    <a:pt x="3274" y="2824"/>
                  </a:cubicBezTo>
                  <a:cubicBezTo>
                    <a:pt x="3285" y="2830"/>
                    <a:pt x="3297" y="2835"/>
                    <a:pt x="3309" y="2840"/>
                  </a:cubicBezTo>
                  <a:cubicBezTo>
                    <a:pt x="3306" y="2849"/>
                    <a:pt x="3306" y="2859"/>
                    <a:pt x="3308" y="2869"/>
                  </a:cubicBezTo>
                  <a:cubicBezTo>
                    <a:pt x="3314" y="2894"/>
                    <a:pt x="3333" y="2911"/>
                    <a:pt x="3356" y="2915"/>
                  </a:cubicBezTo>
                  <a:lnTo>
                    <a:pt x="3344" y="3213"/>
                  </a:lnTo>
                  <a:cubicBezTo>
                    <a:pt x="3339" y="3213"/>
                    <a:pt x="3333" y="3213"/>
                    <a:pt x="3327" y="3215"/>
                  </a:cubicBezTo>
                  <a:cubicBezTo>
                    <a:pt x="3285" y="3225"/>
                    <a:pt x="3257" y="3263"/>
                    <a:pt x="3259" y="3305"/>
                  </a:cubicBezTo>
                  <a:lnTo>
                    <a:pt x="2751" y="3371"/>
                  </a:lnTo>
                  <a:cubicBezTo>
                    <a:pt x="2750" y="3366"/>
                    <a:pt x="2749" y="3362"/>
                    <a:pt x="2747" y="3357"/>
                  </a:cubicBezTo>
                  <a:cubicBezTo>
                    <a:pt x="2737" y="3323"/>
                    <a:pt x="2714" y="3296"/>
                    <a:pt x="2682" y="3279"/>
                  </a:cubicBezTo>
                  <a:cubicBezTo>
                    <a:pt x="2670" y="3272"/>
                    <a:pt x="2656" y="3268"/>
                    <a:pt x="2643" y="3266"/>
                  </a:cubicBezTo>
                  <a:lnTo>
                    <a:pt x="2755" y="2299"/>
                  </a:lnTo>
                  <a:close/>
                  <a:moveTo>
                    <a:pt x="2507" y="3432"/>
                  </a:moveTo>
                  <a:cubicBezTo>
                    <a:pt x="2496" y="3399"/>
                    <a:pt x="2501" y="3363"/>
                    <a:pt x="2519" y="3334"/>
                  </a:cubicBezTo>
                  <a:cubicBezTo>
                    <a:pt x="2534" y="3310"/>
                    <a:pt x="2558" y="3292"/>
                    <a:pt x="2585" y="3283"/>
                  </a:cubicBezTo>
                  <a:cubicBezTo>
                    <a:pt x="2615" y="3274"/>
                    <a:pt x="2648" y="3277"/>
                    <a:pt x="2676" y="3292"/>
                  </a:cubicBezTo>
                  <a:cubicBezTo>
                    <a:pt x="2704" y="3307"/>
                    <a:pt x="2724" y="3331"/>
                    <a:pt x="2734" y="3362"/>
                  </a:cubicBezTo>
                  <a:cubicBezTo>
                    <a:pt x="2744" y="3394"/>
                    <a:pt x="2739" y="3430"/>
                    <a:pt x="2721" y="3459"/>
                  </a:cubicBezTo>
                  <a:cubicBezTo>
                    <a:pt x="2706" y="3484"/>
                    <a:pt x="2683" y="3502"/>
                    <a:pt x="2655" y="3510"/>
                  </a:cubicBezTo>
                  <a:cubicBezTo>
                    <a:pt x="2593" y="3530"/>
                    <a:pt x="2526" y="3494"/>
                    <a:pt x="2507" y="3432"/>
                  </a:cubicBezTo>
                  <a:moveTo>
                    <a:pt x="2645" y="3528"/>
                  </a:moveTo>
                  <a:lnTo>
                    <a:pt x="2784" y="4058"/>
                  </a:lnTo>
                  <a:cubicBezTo>
                    <a:pt x="2759" y="4066"/>
                    <a:pt x="2736" y="4082"/>
                    <a:pt x="2719" y="4106"/>
                  </a:cubicBezTo>
                  <a:cubicBezTo>
                    <a:pt x="2715" y="4113"/>
                    <a:pt x="2711" y="4119"/>
                    <a:pt x="2708" y="4126"/>
                  </a:cubicBezTo>
                  <a:lnTo>
                    <a:pt x="1997" y="3858"/>
                  </a:lnTo>
                  <a:cubicBezTo>
                    <a:pt x="2003" y="3837"/>
                    <a:pt x="2002" y="3814"/>
                    <a:pt x="1991" y="3794"/>
                  </a:cubicBezTo>
                  <a:lnTo>
                    <a:pt x="2512" y="3474"/>
                  </a:lnTo>
                  <a:cubicBezTo>
                    <a:pt x="2541" y="3515"/>
                    <a:pt x="2593" y="3537"/>
                    <a:pt x="2645" y="3528"/>
                  </a:cubicBezTo>
                  <a:close/>
                  <a:moveTo>
                    <a:pt x="1919" y="3922"/>
                  </a:moveTo>
                  <a:cubicBezTo>
                    <a:pt x="1931" y="3921"/>
                    <a:pt x="1943" y="3917"/>
                    <a:pt x="1955" y="3911"/>
                  </a:cubicBezTo>
                  <a:cubicBezTo>
                    <a:pt x="1972" y="3902"/>
                    <a:pt x="1984" y="3888"/>
                    <a:pt x="1992" y="3871"/>
                  </a:cubicBezTo>
                  <a:lnTo>
                    <a:pt x="2703" y="4140"/>
                  </a:lnTo>
                  <a:cubicBezTo>
                    <a:pt x="2695" y="4163"/>
                    <a:pt x="2695" y="4188"/>
                    <a:pt x="2702" y="4211"/>
                  </a:cubicBezTo>
                  <a:lnTo>
                    <a:pt x="2027" y="4439"/>
                  </a:lnTo>
                  <a:cubicBezTo>
                    <a:pt x="2015" y="4408"/>
                    <a:pt x="1994" y="4383"/>
                    <a:pt x="1965" y="4367"/>
                  </a:cubicBezTo>
                  <a:cubicBezTo>
                    <a:pt x="1950" y="4359"/>
                    <a:pt x="1933" y="4354"/>
                    <a:pt x="1917" y="4352"/>
                  </a:cubicBezTo>
                  <a:lnTo>
                    <a:pt x="1919" y="3922"/>
                  </a:lnTo>
                  <a:close/>
                  <a:moveTo>
                    <a:pt x="1845" y="4589"/>
                  </a:moveTo>
                  <a:cubicBezTo>
                    <a:pt x="1817" y="4574"/>
                    <a:pt x="1797" y="4549"/>
                    <a:pt x="1788" y="4519"/>
                  </a:cubicBezTo>
                  <a:cubicBezTo>
                    <a:pt x="1778" y="4486"/>
                    <a:pt x="1783" y="4451"/>
                    <a:pt x="1801" y="4422"/>
                  </a:cubicBezTo>
                  <a:cubicBezTo>
                    <a:pt x="1816" y="4397"/>
                    <a:pt x="1840" y="4379"/>
                    <a:pt x="1867" y="4371"/>
                  </a:cubicBezTo>
                  <a:cubicBezTo>
                    <a:pt x="1898" y="4362"/>
                    <a:pt x="1930" y="4365"/>
                    <a:pt x="1958" y="4380"/>
                  </a:cubicBezTo>
                  <a:cubicBezTo>
                    <a:pt x="1986" y="4395"/>
                    <a:pt x="2006" y="4420"/>
                    <a:pt x="2015" y="4450"/>
                  </a:cubicBezTo>
                  <a:cubicBezTo>
                    <a:pt x="2025" y="4483"/>
                    <a:pt x="2021" y="4518"/>
                    <a:pt x="2003" y="4547"/>
                  </a:cubicBezTo>
                  <a:cubicBezTo>
                    <a:pt x="1987" y="4572"/>
                    <a:pt x="1964" y="4590"/>
                    <a:pt x="1936" y="4598"/>
                  </a:cubicBezTo>
                  <a:cubicBezTo>
                    <a:pt x="1905" y="4607"/>
                    <a:pt x="1873" y="4604"/>
                    <a:pt x="1845" y="4589"/>
                  </a:cubicBezTo>
                  <a:close/>
                  <a:moveTo>
                    <a:pt x="2293" y="4800"/>
                  </a:moveTo>
                  <a:cubicBezTo>
                    <a:pt x="2304" y="4805"/>
                    <a:pt x="2317" y="4807"/>
                    <a:pt x="2330" y="4804"/>
                  </a:cubicBezTo>
                  <a:cubicBezTo>
                    <a:pt x="2363" y="4796"/>
                    <a:pt x="2383" y="4764"/>
                    <a:pt x="2375" y="4731"/>
                  </a:cubicBezTo>
                  <a:cubicBezTo>
                    <a:pt x="2372" y="4719"/>
                    <a:pt x="2365" y="4708"/>
                    <a:pt x="2356" y="4700"/>
                  </a:cubicBezTo>
                  <a:cubicBezTo>
                    <a:pt x="2406" y="4642"/>
                    <a:pt x="2472" y="4598"/>
                    <a:pt x="2546" y="4575"/>
                  </a:cubicBezTo>
                  <a:cubicBezTo>
                    <a:pt x="2594" y="4561"/>
                    <a:pt x="2642" y="4555"/>
                    <a:pt x="2689" y="4558"/>
                  </a:cubicBezTo>
                  <a:cubicBezTo>
                    <a:pt x="2689" y="4562"/>
                    <a:pt x="2689" y="4566"/>
                    <a:pt x="2690" y="4571"/>
                  </a:cubicBezTo>
                  <a:cubicBezTo>
                    <a:pt x="2698" y="4603"/>
                    <a:pt x="2731" y="4623"/>
                    <a:pt x="2763" y="4616"/>
                  </a:cubicBezTo>
                  <a:cubicBezTo>
                    <a:pt x="2782" y="4611"/>
                    <a:pt x="2797" y="4598"/>
                    <a:pt x="2804" y="4581"/>
                  </a:cubicBezTo>
                  <a:cubicBezTo>
                    <a:pt x="2913" y="4620"/>
                    <a:pt x="3004" y="4705"/>
                    <a:pt x="3048" y="4819"/>
                  </a:cubicBezTo>
                  <a:cubicBezTo>
                    <a:pt x="3022" y="4830"/>
                    <a:pt x="3006" y="4859"/>
                    <a:pt x="3013" y="4888"/>
                  </a:cubicBezTo>
                  <a:cubicBezTo>
                    <a:pt x="3020" y="4917"/>
                    <a:pt x="3046" y="4936"/>
                    <a:pt x="3075" y="4934"/>
                  </a:cubicBezTo>
                  <a:cubicBezTo>
                    <a:pt x="3081" y="5020"/>
                    <a:pt x="3061" y="5107"/>
                    <a:pt x="3015" y="5182"/>
                  </a:cubicBezTo>
                  <a:cubicBezTo>
                    <a:pt x="2963" y="5266"/>
                    <a:pt x="2882" y="5328"/>
                    <a:pt x="2787" y="5358"/>
                  </a:cubicBezTo>
                  <a:cubicBezTo>
                    <a:pt x="2698" y="5385"/>
                    <a:pt x="2605" y="5381"/>
                    <a:pt x="2520" y="5348"/>
                  </a:cubicBezTo>
                  <a:cubicBezTo>
                    <a:pt x="2524" y="5337"/>
                    <a:pt x="2525" y="5325"/>
                    <a:pt x="2522" y="5312"/>
                  </a:cubicBezTo>
                  <a:cubicBezTo>
                    <a:pt x="2515" y="5280"/>
                    <a:pt x="2482" y="5260"/>
                    <a:pt x="2450" y="5267"/>
                  </a:cubicBezTo>
                  <a:cubicBezTo>
                    <a:pt x="2436" y="5271"/>
                    <a:pt x="2424" y="5279"/>
                    <a:pt x="2416" y="5290"/>
                  </a:cubicBezTo>
                  <a:cubicBezTo>
                    <a:pt x="2383" y="5265"/>
                    <a:pt x="2355" y="5235"/>
                    <a:pt x="2331" y="5202"/>
                  </a:cubicBezTo>
                  <a:cubicBezTo>
                    <a:pt x="2347" y="5187"/>
                    <a:pt x="2356" y="5165"/>
                    <a:pt x="2350" y="5143"/>
                  </a:cubicBezTo>
                  <a:cubicBezTo>
                    <a:pt x="2343" y="5111"/>
                    <a:pt x="2311" y="5091"/>
                    <a:pt x="2279" y="5098"/>
                  </a:cubicBezTo>
                  <a:cubicBezTo>
                    <a:pt x="2278" y="5094"/>
                    <a:pt x="2277" y="5091"/>
                    <a:pt x="2275" y="5087"/>
                  </a:cubicBezTo>
                  <a:cubicBezTo>
                    <a:pt x="2246" y="4992"/>
                    <a:pt x="2253" y="4890"/>
                    <a:pt x="2293" y="4800"/>
                  </a:cubicBezTo>
                  <a:moveTo>
                    <a:pt x="2239" y="5186"/>
                  </a:moveTo>
                  <a:cubicBezTo>
                    <a:pt x="2252" y="5209"/>
                    <a:pt x="2279" y="5222"/>
                    <a:pt x="2305" y="5215"/>
                  </a:cubicBezTo>
                  <a:cubicBezTo>
                    <a:pt x="2310" y="5214"/>
                    <a:pt x="2315" y="5212"/>
                    <a:pt x="2320" y="5210"/>
                  </a:cubicBezTo>
                  <a:cubicBezTo>
                    <a:pt x="2344" y="5245"/>
                    <a:pt x="2374" y="5276"/>
                    <a:pt x="2408" y="5302"/>
                  </a:cubicBezTo>
                  <a:cubicBezTo>
                    <a:pt x="2403" y="5314"/>
                    <a:pt x="2402" y="5327"/>
                    <a:pt x="2405" y="5340"/>
                  </a:cubicBezTo>
                  <a:cubicBezTo>
                    <a:pt x="2408" y="5356"/>
                    <a:pt x="2418" y="5368"/>
                    <a:pt x="2430" y="5376"/>
                  </a:cubicBezTo>
                  <a:lnTo>
                    <a:pt x="2077" y="6001"/>
                  </a:lnTo>
                  <a:cubicBezTo>
                    <a:pt x="2038" y="5981"/>
                    <a:pt x="1992" y="5982"/>
                    <a:pt x="1955" y="6003"/>
                  </a:cubicBezTo>
                  <a:lnTo>
                    <a:pt x="1664" y="5558"/>
                  </a:lnTo>
                  <a:cubicBezTo>
                    <a:pt x="1673" y="5551"/>
                    <a:pt x="1681" y="5542"/>
                    <a:pt x="1687" y="5531"/>
                  </a:cubicBezTo>
                  <a:cubicBezTo>
                    <a:pt x="1701" y="5507"/>
                    <a:pt x="1702" y="5480"/>
                    <a:pt x="1692" y="5456"/>
                  </a:cubicBezTo>
                  <a:lnTo>
                    <a:pt x="2239" y="5186"/>
                  </a:lnTo>
                  <a:close/>
                  <a:moveTo>
                    <a:pt x="2116" y="6187"/>
                  </a:moveTo>
                  <a:cubicBezTo>
                    <a:pt x="2098" y="6213"/>
                    <a:pt x="2070" y="6231"/>
                    <a:pt x="2039" y="6236"/>
                  </a:cubicBezTo>
                  <a:cubicBezTo>
                    <a:pt x="2008" y="6242"/>
                    <a:pt x="1976" y="6235"/>
                    <a:pt x="1950" y="6217"/>
                  </a:cubicBezTo>
                  <a:cubicBezTo>
                    <a:pt x="1898" y="6181"/>
                    <a:pt x="1883" y="6111"/>
                    <a:pt x="1917" y="6057"/>
                  </a:cubicBezTo>
                  <a:cubicBezTo>
                    <a:pt x="1918" y="6055"/>
                    <a:pt x="1919" y="6054"/>
                    <a:pt x="1920" y="6052"/>
                  </a:cubicBezTo>
                  <a:cubicBezTo>
                    <a:pt x="1957" y="5998"/>
                    <a:pt x="2032" y="5985"/>
                    <a:pt x="2085" y="6022"/>
                  </a:cubicBezTo>
                  <a:cubicBezTo>
                    <a:pt x="2139" y="6059"/>
                    <a:pt x="2153" y="6133"/>
                    <a:pt x="2116" y="6187"/>
                  </a:cubicBezTo>
                  <a:moveTo>
                    <a:pt x="704" y="6311"/>
                  </a:moveTo>
                  <a:cubicBezTo>
                    <a:pt x="674" y="6211"/>
                    <a:pt x="688" y="6104"/>
                    <a:pt x="742" y="6015"/>
                  </a:cubicBezTo>
                  <a:cubicBezTo>
                    <a:pt x="788" y="5941"/>
                    <a:pt x="859" y="5886"/>
                    <a:pt x="942" y="5861"/>
                  </a:cubicBezTo>
                  <a:cubicBezTo>
                    <a:pt x="983" y="5848"/>
                    <a:pt x="1023" y="5843"/>
                    <a:pt x="1063" y="5845"/>
                  </a:cubicBezTo>
                  <a:cubicBezTo>
                    <a:pt x="1064" y="5857"/>
                    <a:pt x="1068" y="5869"/>
                    <a:pt x="1076" y="5879"/>
                  </a:cubicBezTo>
                  <a:cubicBezTo>
                    <a:pt x="1098" y="5905"/>
                    <a:pt x="1135" y="5909"/>
                    <a:pt x="1161" y="5888"/>
                  </a:cubicBezTo>
                  <a:cubicBezTo>
                    <a:pt x="1168" y="5882"/>
                    <a:pt x="1173" y="5876"/>
                    <a:pt x="1177" y="5869"/>
                  </a:cubicBezTo>
                  <a:cubicBezTo>
                    <a:pt x="1192" y="5875"/>
                    <a:pt x="1208" y="5882"/>
                    <a:pt x="1222" y="5890"/>
                  </a:cubicBezTo>
                  <a:cubicBezTo>
                    <a:pt x="1212" y="5910"/>
                    <a:pt x="1214" y="5936"/>
                    <a:pt x="1229" y="5955"/>
                  </a:cubicBezTo>
                  <a:cubicBezTo>
                    <a:pt x="1250" y="5981"/>
                    <a:pt x="1288" y="5985"/>
                    <a:pt x="1314" y="5964"/>
                  </a:cubicBezTo>
                  <a:lnTo>
                    <a:pt x="1315" y="5963"/>
                  </a:lnTo>
                  <a:cubicBezTo>
                    <a:pt x="1350" y="6001"/>
                    <a:pt x="1376" y="6046"/>
                    <a:pt x="1392" y="6099"/>
                  </a:cubicBezTo>
                  <a:cubicBezTo>
                    <a:pt x="1423" y="6198"/>
                    <a:pt x="1409" y="6306"/>
                    <a:pt x="1355" y="6394"/>
                  </a:cubicBezTo>
                  <a:cubicBezTo>
                    <a:pt x="1309" y="6468"/>
                    <a:pt x="1238" y="6523"/>
                    <a:pt x="1155" y="6549"/>
                  </a:cubicBezTo>
                  <a:cubicBezTo>
                    <a:pt x="1063" y="6577"/>
                    <a:pt x="965" y="6568"/>
                    <a:pt x="880" y="6523"/>
                  </a:cubicBezTo>
                  <a:cubicBezTo>
                    <a:pt x="870" y="6518"/>
                    <a:pt x="861" y="6512"/>
                    <a:pt x="852" y="6506"/>
                  </a:cubicBezTo>
                  <a:cubicBezTo>
                    <a:pt x="864" y="6485"/>
                    <a:pt x="863" y="6458"/>
                    <a:pt x="847" y="6437"/>
                  </a:cubicBezTo>
                  <a:cubicBezTo>
                    <a:pt x="826" y="6413"/>
                    <a:pt x="791" y="6408"/>
                    <a:pt x="765" y="6427"/>
                  </a:cubicBezTo>
                  <a:cubicBezTo>
                    <a:pt x="738" y="6393"/>
                    <a:pt x="718" y="6354"/>
                    <a:pt x="704" y="6311"/>
                  </a:cubicBezTo>
                  <a:moveTo>
                    <a:pt x="682" y="6736"/>
                  </a:moveTo>
                  <a:cubicBezTo>
                    <a:pt x="682" y="6722"/>
                    <a:pt x="681" y="6709"/>
                    <a:pt x="677" y="6696"/>
                  </a:cubicBezTo>
                  <a:cubicBezTo>
                    <a:pt x="671" y="6677"/>
                    <a:pt x="661" y="6660"/>
                    <a:pt x="648" y="6646"/>
                  </a:cubicBezTo>
                  <a:lnTo>
                    <a:pt x="765" y="6525"/>
                  </a:lnTo>
                  <a:cubicBezTo>
                    <a:pt x="787" y="6540"/>
                    <a:pt x="817" y="6540"/>
                    <a:pt x="838" y="6522"/>
                  </a:cubicBezTo>
                  <a:cubicBezTo>
                    <a:pt x="840" y="6521"/>
                    <a:pt x="841" y="6519"/>
                    <a:pt x="843" y="6518"/>
                  </a:cubicBezTo>
                  <a:cubicBezTo>
                    <a:pt x="853" y="6524"/>
                    <a:pt x="863" y="6530"/>
                    <a:pt x="874" y="6536"/>
                  </a:cubicBezTo>
                  <a:cubicBezTo>
                    <a:pt x="962" y="6582"/>
                    <a:pt x="1063" y="6592"/>
                    <a:pt x="1159" y="6562"/>
                  </a:cubicBezTo>
                  <a:cubicBezTo>
                    <a:pt x="1245" y="6536"/>
                    <a:pt x="1319" y="6479"/>
                    <a:pt x="1367" y="6402"/>
                  </a:cubicBezTo>
                  <a:cubicBezTo>
                    <a:pt x="1424" y="6310"/>
                    <a:pt x="1438" y="6198"/>
                    <a:pt x="1406" y="6094"/>
                  </a:cubicBezTo>
                  <a:cubicBezTo>
                    <a:pt x="1389" y="6040"/>
                    <a:pt x="1361" y="5992"/>
                    <a:pt x="1325" y="5952"/>
                  </a:cubicBezTo>
                  <a:cubicBezTo>
                    <a:pt x="1340" y="5931"/>
                    <a:pt x="1340" y="5901"/>
                    <a:pt x="1323" y="5879"/>
                  </a:cubicBezTo>
                  <a:cubicBezTo>
                    <a:pt x="1321" y="5877"/>
                    <a:pt x="1320" y="5876"/>
                    <a:pt x="1318" y="5874"/>
                  </a:cubicBezTo>
                  <a:lnTo>
                    <a:pt x="1562" y="5562"/>
                  </a:lnTo>
                  <a:cubicBezTo>
                    <a:pt x="1564" y="5563"/>
                    <a:pt x="1565" y="5564"/>
                    <a:pt x="1567" y="5565"/>
                  </a:cubicBezTo>
                  <a:cubicBezTo>
                    <a:pt x="1594" y="5581"/>
                    <a:pt x="1627" y="5580"/>
                    <a:pt x="1652" y="5566"/>
                  </a:cubicBezTo>
                  <a:lnTo>
                    <a:pt x="1942" y="6010"/>
                  </a:lnTo>
                  <a:cubicBezTo>
                    <a:pt x="1929" y="6019"/>
                    <a:pt x="1918" y="6030"/>
                    <a:pt x="1908" y="6044"/>
                  </a:cubicBezTo>
                  <a:cubicBezTo>
                    <a:pt x="1878" y="6088"/>
                    <a:pt x="1878" y="6144"/>
                    <a:pt x="1903" y="6187"/>
                  </a:cubicBezTo>
                  <a:lnTo>
                    <a:pt x="1092" y="6725"/>
                  </a:lnTo>
                  <a:cubicBezTo>
                    <a:pt x="1085" y="6717"/>
                    <a:pt x="1076" y="6709"/>
                    <a:pt x="1065" y="6703"/>
                  </a:cubicBezTo>
                  <a:cubicBezTo>
                    <a:pt x="1023" y="6679"/>
                    <a:pt x="969" y="6694"/>
                    <a:pt x="945" y="6737"/>
                  </a:cubicBezTo>
                  <a:cubicBezTo>
                    <a:pt x="940" y="6745"/>
                    <a:pt x="937" y="6754"/>
                    <a:pt x="935" y="6763"/>
                  </a:cubicBezTo>
                  <a:lnTo>
                    <a:pt x="682" y="6736"/>
                  </a:lnTo>
                  <a:close/>
                  <a:moveTo>
                    <a:pt x="1701" y="7449"/>
                  </a:moveTo>
                  <a:cubicBezTo>
                    <a:pt x="1702" y="7448"/>
                    <a:pt x="1703" y="7446"/>
                    <a:pt x="1705" y="7444"/>
                  </a:cubicBezTo>
                  <a:cubicBezTo>
                    <a:pt x="1715" y="7429"/>
                    <a:pt x="1729" y="7417"/>
                    <a:pt x="1744" y="7408"/>
                  </a:cubicBezTo>
                  <a:lnTo>
                    <a:pt x="1750" y="7405"/>
                  </a:lnTo>
                  <a:cubicBezTo>
                    <a:pt x="1788" y="7387"/>
                    <a:pt x="1833" y="7389"/>
                    <a:pt x="1870" y="7414"/>
                  </a:cubicBezTo>
                  <a:cubicBezTo>
                    <a:pt x="1923" y="7451"/>
                    <a:pt x="1937" y="7525"/>
                    <a:pt x="1900" y="7579"/>
                  </a:cubicBezTo>
                  <a:cubicBezTo>
                    <a:pt x="1863" y="7633"/>
                    <a:pt x="1789" y="7647"/>
                    <a:pt x="1735" y="7610"/>
                  </a:cubicBezTo>
                  <a:cubicBezTo>
                    <a:pt x="1683" y="7574"/>
                    <a:pt x="1668" y="7503"/>
                    <a:pt x="1701" y="7449"/>
                  </a:cubicBezTo>
                  <a:moveTo>
                    <a:pt x="945" y="8825"/>
                  </a:moveTo>
                  <a:cubicBezTo>
                    <a:pt x="860" y="8780"/>
                    <a:pt x="798" y="8705"/>
                    <a:pt x="769" y="8613"/>
                  </a:cubicBezTo>
                  <a:cubicBezTo>
                    <a:pt x="739" y="8513"/>
                    <a:pt x="752" y="8406"/>
                    <a:pt x="807" y="8317"/>
                  </a:cubicBezTo>
                  <a:cubicBezTo>
                    <a:pt x="853" y="8243"/>
                    <a:pt x="924" y="8188"/>
                    <a:pt x="1007" y="8163"/>
                  </a:cubicBezTo>
                  <a:cubicBezTo>
                    <a:pt x="1052" y="8149"/>
                    <a:pt x="1098" y="8144"/>
                    <a:pt x="1143" y="8148"/>
                  </a:cubicBezTo>
                  <a:cubicBezTo>
                    <a:pt x="1141" y="8164"/>
                    <a:pt x="1145" y="8181"/>
                    <a:pt x="1156" y="8194"/>
                  </a:cubicBezTo>
                  <a:cubicBezTo>
                    <a:pt x="1177" y="8220"/>
                    <a:pt x="1215" y="8224"/>
                    <a:pt x="1241" y="8203"/>
                  </a:cubicBezTo>
                  <a:cubicBezTo>
                    <a:pt x="1249" y="8196"/>
                    <a:pt x="1255" y="8187"/>
                    <a:pt x="1259" y="8177"/>
                  </a:cubicBezTo>
                  <a:cubicBezTo>
                    <a:pt x="1266" y="8181"/>
                    <a:pt x="1274" y="8184"/>
                    <a:pt x="1281" y="8188"/>
                  </a:cubicBezTo>
                  <a:cubicBezTo>
                    <a:pt x="1329" y="8214"/>
                    <a:pt x="1370" y="8249"/>
                    <a:pt x="1402" y="8291"/>
                  </a:cubicBezTo>
                  <a:cubicBezTo>
                    <a:pt x="1400" y="8292"/>
                    <a:pt x="1398" y="8293"/>
                    <a:pt x="1397" y="8294"/>
                  </a:cubicBezTo>
                  <a:cubicBezTo>
                    <a:pt x="1371" y="8316"/>
                    <a:pt x="1367" y="8353"/>
                    <a:pt x="1388" y="8379"/>
                  </a:cubicBezTo>
                  <a:cubicBezTo>
                    <a:pt x="1405" y="8400"/>
                    <a:pt x="1433" y="8406"/>
                    <a:pt x="1456" y="8397"/>
                  </a:cubicBezTo>
                  <a:lnTo>
                    <a:pt x="1457" y="8401"/>
                  </a:lnTo>
                  <a:cubicBezTo>
                    <a:pt x="1488" y="8500"/>
                    <a:pt x="1474" y="8608"/>
                    <a:pt x="1419" y="8696"/>
                  </a:cubicBezTo>
                  <a:cubicBezTo>
                    <a:pt x="1418" y="8698"/>
                    <a:pt x="1417" y="8699"/>
                    <a:pt x="1416" y="8701"/>
                  </a:cubicBezTo>
                  <a:cubicBezTo>
                    <a:pt x="1396" y="8693"/>
                    <a:pt x="1373" y="8695"/>
                    <a:pt x="1355" y="8710"/>
                  </a:cubicBezTo>
                  <a:cubicBezTo>
                    <a:pt x="1332" y="8729"/>
                    <a:pt x="1326" y="8761"/>
                    <a:pt x="1340" y="8786"/>
                  </a:cubicBezTo>
                  <a:cubicBezTo>
                    <a:pt x="1305" y="8815"/>
                    <a:pt x="1264" y="8837"/>
                    <a:pt x="1219" y="8851"/>
                  </a:cubicBezTo>
                  <a:cubicBezTo>
                    <a:pt x="1127" y="8879"/>
                    <a:pt x="1030" y="8870"/>
                    <a:pt x="945" y="8825"/>
                  </a:cubicBezTo>
                  <a:moveTo>
                    <a:pt x="1702" y="8942"/>
                  </a:moveTo>
                  <a:cubicBezTo>
                    <a:pt x="1707" y="8963"/>
                    <a:pt x="1703" y="8985"/>
                    <a:pt x="1692" y="9003"/>
                  </a:cubicBezTo>
                  <a:cubicBezTo>
                    <a:pt x="1680" y="9022"/>
                    <a:pt x="1663" y="9035"/>
                    <a:pt x="1641" y="9040"/>
                  </a:cubicBezTo>
                  <a:cubicBezTo>
                    <a:pt x="1620" y="9045"/>
                    <a:pt x="1599" y="9041"/>
                    <a:pt x="1580" y="9030"/>
                  </a:cubicBezTo>
                  <a:cubicBezTo>
                    <a:pt x="1562" y="9018"/>
                    <a:pt x="1549" y="9000"/>
                    <a:pt x="1544" y="8979"/>
                  </a:cubicBezTo>
                  <a:cubicBezTo>
                    <a:pt x="1539" y="8958"/>
                    <a:pt x="1543" y="8936"/>
                    <a:pt x="1554" y="8918"/>
                  </a:cubicBezTo>
                  <a:cubicBezTo>
                    <a:pt x="1565" y="8899"/>
                    <a:pt x="1583" y="8887"/>
                    <a:pt x="1604" y="8882"/>
                  </a:cubicBezTo>
                  <a:cubicBezTo>
                    <a:pt x="1648" y="8871"/>
                    <a:pt x="1692" y="8898"/>
                    <a:pt x="1702" y="8942"/>
                  </a:cubicBezTo>
                  <a:close/>
                  <a:moveTo>
                    <a:pt x="1648" y="8868"/>
                  </a:moveTo>
                  <a:cubicBezTo>
                    <a:pt x="1633" y="8864"/>
                    <a:pt x="1617" y="8864"/>
                    <a:pt x="1601" y="8868"/>
                  </a:cubicBezTo>
                  <a:cubicBezTo>
                    <a:pt x="1584" y="8872"/>
                    <a:pt x="1569" y="8880"/>
                    <a:pt x="1557" y="8892"/>
                  </a:cubicBezTo>
                  <a:lnTo>
                    <a:pt x="1442" y="8791"/>
                  </a:lnTo>
                  <a:cubicBezTo>
                    <a:pt x="1457" y="8769"/>
                    <a:pt x="1457" y="8740"/>
                    <a:pt x="1440" y="8718"/>
                  </a:cubicBezTo>
                  <a:cubicBezTo>
                    <a:pt x="1436" y="8714"/>
                    <a:pt x="1433" y="8711"/>
                    <a:pt x="1429" y="8708"/>
                  </a:cubicBezTo>
                  <a:cubicBezTo>
                    <a:pt x="1430" y="8707"/>
                    <a:pt x="1431" y="8705"/>
                    <a:pt x="1432" y="8704"/>
                  </a:cubicBezTo>
                  <a:cubicBezTo>
                    <a:pt x="1489" y="8612"/>
                    <a:pt x="1503" y="8500"/>
                    <a:pt x="1471" y="8396"/>
                  </a:cubicBezTo>
                  <a:cubicBezTo>
                    <a:pt x="1470" y="8394"/>
                    <a:pt x="1470" y="8392"/>
                    <a:pt x="1469" y="8390"/>
                  </a:cubicBezTo>
                  <a:lnTo>
                    <a:pt x="1473" y="8388"/>
                  </a:lnTo>
                  <a:cubicBezTo>
                    <a:pt x="1494" y="8370"/>
                    <a:pt x="1500" y="8341"/>
                    <a:pt x="1490" y="8317"/>
                  </a:cubicBezTo>
                  <a:lnTo>
                    <a:pt x="1849" y="8133"/>
                  </a:lnTo>
                  <a:cubicBezTo>
                    <a:pt x="1863" y="8156"/>
                    <a:pt x="1883" y="8173"/>
                    <a:pt x="1906" y="8184"/>
                  </a:cubicBezTo>
                  <a:lnTo>
                    <a:pt x="1648" y="8868"/>
                  </a:lnTo>
                  <a:close/>
                  <a:moveTo>
                    <a:pt x="2873" y="7793"/>
                  </a:moveTo>
                  <a:cubicBezTo>
                    <a:pt x="2892" y="7804"/>
                    <a:pt x="2904" y="7822"/>
                    <a:pt x="2909" y="7843"/>
                  </a:cubicBezTo>
                  <a:cubicBezTo>
                    <a:pt x="2914" y="7865"/>
                    <a:pt x="2911" y="7886"/>
                    <a:pt x="2899" y="7905"/>
                  </a:cubicBezTo>
                  <a:cubicBezTo>
                    <a:pt x="2888" y="7923"/>
                    <a:pt x="2870" y="7936"/>
                    <a:pt x="2849" y="7941"/>
                  </a:cubicBezTo>
                  <a:cubicBezTo>
                    <a:pt x="2805" y="7951"/>
                    <a:pt x="2762" y="7924"/>
                    <a:pt x="2751" y="7881"/>
                  </a:cubicBezTo>
                  <a:cubicBezTo>
                    <a:pt x="2746" y="7859"/>
                    <a:pt x="2750" y="7838"/>
                    <a:pt x="2761" y="7819"/>
                  </a:cubicBezTo>
                  <a:cubicBezTo>
                    <a:pt x="2765" y="7814"/>
                    <a:pt x="2769" y="7809"/>
                    <a:pt x="2774" y="7804"/>
                  </a:cubicBezTo>
                  <a:lnTo>
                    <a:pt x="2774" y="7805"/>
                  </a:lnTo>
                  <a:lnTo>
                    <a:pt x="2778" y="7800"/>
                  </a:lnTo>
                  <a:cubicBezTo>
                    <a:pt x="2788" y="7792"/>
                    <a:pt x="2799" y="7786"/>
                    <a:pt x="2812" y="7783"/>
                  </a:cubicBezTo>
                  <a:cubicBezTo>
                    <a:pt x="2833" y="7778"/>
                    <a:pt x="2855" y="7782"/>
                    <a:pt x="2873" y="7793"/>
                  </a:cubicBezTo>
                  <a:close/>
                  <a:moveTo>
                    <a:pt x="2762" y="7795"/>
                  </a:moveTo>
                  <a:cubicBezTo>
                    <a:pt x="2757" y="7800"/>
                    <a:pt x="2753" y="7806"/>
                    <a:pt x="2749" y="7812"/>
                  </a:cubicBezTo>
                  <a:cubicBezTo>
                    <a:pt x="2740" y="7827"/>
                    <a:pt x="2735" y="7844"/>
                    <a:pt x="2735" y="7862"/>
                  </a:cubicBezTo>
                  <a:lnTo>
                    <a:pt x="2077" y="8031"/>
                  </a:lnTo>
                  <a:cubicBezTo>
                    <a:pt x="2056" y="7965"/>
                    <a:pt x="1986" y="7928"/>
                    <a:pt x="1920" y="7949"/>
                  </a:cubicBezTo>
                  <a:cubicBezTo>
                    <a:pt x="1854" y="7969"/>
                    <a:pt x="1817" y="8040"/>
                    <a:pt x="1837" y="8106"/>
                  </a:cubicBezTo>
                  <a:cubicBezTo>
                    <a:pt x="1839" y="8111"/>
                    <a:pt x="1840" y="8116"/>
                    <a:pt x="1842" y="8120"/>
                  </a:cubicBezTo>
                  <a:lnTo>
                    <a:pt x="1483" y="8305"/>
                  </a:lnTo>
                  <a:lnTo>
                    <a:pt x="1481" y="8303"/>
                  </a:lnTo>
                  <a:cubicBezTo>
                    <a:pt x="1465" y="8283"/>
                    <a:pt x="1438" y="8276"/>
                    <a:pt x="1415" y="8284"/>
                  </a:cubicBezTo>
                  <a:cubicBezTo>
                    <a:pt x="1382" y="8240"/>
                    <a:pt x="1339" y="8202"/>
                    <a:pt x="1288" y="8176"/>
                  </a:cubicBezTo>
                  <a:cubicBezTo>
                    <a:pt x="1280" y="8171"/>
                    <a:pt x="1271" y="8167"/>
                    <a:pt x="1262" y="8163"/>
                  </a:cubicBezTo>
                  <a:cubicBezTo>
                    <a:pt x="1264" y="8148"/>
                    <a:pt x="1260" y="8131"/>
                    <a:pt x="1249" y="8118"/>
                  </a:cubicBezTo>
                  <a:cubicBezTo>
                    <a:pt x="1242" y="8108"/>
                    <a:pt x="1232" y="8102"/>
                    <a:pt x="1221" y="8099"/>
                  </a:cubicBezTo>
                  <a:lnTo>
                    <a:pt x="1264" y="7875"/>
                  </a:lnTo>
                  <a:cubicBezTo>
                    <a:pt x="1274" y="7876"/>
                    <a:pt x="1284" y="7876"/>
                    <a:pt x="1294" y="7873"/>
                  </a:cubicBezTo>
                  <a:cubicBezTo>
                    <a:pt x="1341" y="7862"/>
                    <a:pt x="1371" y="7815"/>
                    <a:pt x="1360" y="7767"/>
                  </a:cubicBezTo>
                  <a:cubicBezTo>
                    <a:pt x="1359" y="7764"/>
                    <a:pt x="1357" y="7761"/>
                    <a:pt x="1356" y="7758"/>
                  </a:cubicBezTo>
                  <a:lnTo>
                    <a:pt x="1688" y="7580"/>
                  </a:lnTo>
                  <a:cubicBezTo>
                    <a:pt x="1698" y="7596"/>
                    <a:pt x="1710" y="7610"/>
                    <a:pt x="1726" y="7621"/>
                  </a:cubicBezTo>
                  <a:cubicBezTo>
                    <a:pt x="1787" y="7663"/>
                    <a:pt x="1870" y="7648"/>
                    <a:pt x="1912" y="7588"/>
                  </a:cubicBezTo>
                  <a:cubicBezTo>
                    <a:pt x="1913" y="7586"/>
                    <a:pt x="1914" y="7584"/>
                    <a:pt x="1916" y="7582"/>
                  </a:cubicBezTo>
                  <a:cubicBezTo>
                    <a:pt x="1953" y="7522"/>
                    <a:pt x="1936" y="7443"/>
                    <a:pt x="1878" y="7402"/>
                  </a:cubicBezTo>
                  <a:cubicBezTo>
                    <a:pt x="1839" y="7375"/>
                    <a:pt x="1790" y="7372"/>
                    <a:pt x="1749" y="7390"/>
                  </a:cubicBezTo>
                  <a:lnTo>
                    <a:pt x="1522" y="6961"/>
                  </a:lnTo>
                  <a:cubicBezTo>
                    <a:pt x="1530" y="6956"/>
                    <a:pt x="1536" y="6949"/>
                    <a:pt x="1541" y="6941"/>
                  </a:cubicBezTo>
                  <a:cubicBezTo>
                    <a:pt x="1557" y="6912"/>
                    <a:pt x="1547" y="6875"/>
                    <a:pt x="1518" y="6859"/>
                  </a:cubicBezTo>
                  <a:cubicBezTo>
                    <a:pt x="1489" y="6843"/>
                    <a:pt x="1452" y="6853"/>
                    <a:pt x="1436" y="6882"/>
                  </a:cubicBezTo>
                  <a:cubicBezTo>
                    <a:pt x="1419" y="6911"/>
                    <a:pt x="1430" y="6948"/>
                    <a:pt x="1459" y="6964"/>
                  </a:cubicBezTo>
                  <a:cubicBezTo>
                    <a:pt x="1475" y="6973"/>
                    <a:pt x="1493" y="6974"/>
                    <a:pt x="1510" y="6968"/>
                  </a:cubicBezTo>
                  <a:lnTo>
                    <a:pt x="1736" y="7397"/>
                  </a:lnTo>
                  <a:cubicBezTo>
                    <a:pt x="1727" y="7402"/>
                    <a:pt x="1718" y="7408"/>
                    <a:pt x="1710" y="7416"/>
                  </a:cubicBezTo>
                  <a:lnTo>
                    <a:pt x="1090" y="6836"/>
                  </a:lnTo>
                  <a:cubicBezTo>
                    <a:pt x="1094" y="6832"/>
                    <a:pt x="1097" y="6828"/>
                    <a:pt x="1099" y="6823"/>
                  </a:cubicBezTo>
                  <a:cubicBezTo>
                    <a:pt x="1115" y="6796"/>
                    <a:pt x="1114" y="6763"/>
                    <a:pt x="1099" y="6737"/>
                  </a:cubicBezTo>
                  <a:lnTo>
                    <a:pt x="1911" y="6199"/>
                  </a:lnTo>
                  <a:cubicBezTo>
                    <a:pt x="1920" y="6211"/>
                    <a:pt x="1930" y="6221"/>
                    <a:pt x="1942" y="6229"/>
                  </a:cubicBezTo>
                  <a:cubicBezTo>
                    <a:pt x="1971" y="6249"/>
                    <a:pt x="2007" y="6257"/>
                    <a:pt x="2042" y="6251"/>
                  </a:cubicBezTo>
                  <a:cubicBezTo>
                    <a:pt x="2077" y="6244"/>
                    <a:pt x="2107" y="6225"/>
                    <a:pt x="2127" y="6195"/>
                  </a:cubicBezTo>
                  <a:cubicBezTo>
                    <a:pt x="2129" y="6193"/>
                    <a:pt x="2130" y="6192"/>
                    <a:pt x="2131" y="6190"/>
                  </a:cubicBezTo>
                  <a:cubicBezTo>
                    <a:pt x="2153" y="6154"/>
                    <a:pt x="2156" y="6112"/>
                    <a:pt x="2143" y="6075"/>
                  </a:cubicBezTo>
                  <a:lnTo>
                    <a:pt x="2533" y="5908"/>
                  </a:lnTo>
                  <a:cubicBezTo>
                    <a:pt x="2545" y="5926"/>
                    <a:pt x="2563" y="5939"/>
                    <a:pt x="2583" y="5945"/>
                  </a:cubicBezTo>
                  <a:lnTo>
                    <a:pt x="2249" y="7242"/>
                  </a:lnTo>
                  <a:cubicBezTo>
                    <a:pt x="2230" y="7238"/>
                    <a:pt x="2208" y="7239"/>
                    <a:pt x="2188" y="7245"/>
                  </a:cubicBezTo>
                  <a:cubicBezTo>
                    <a:pt x="2121" y="7266"/>
                    <a:pt x="2084" y="7336"/>
                    <a:pt x="2105" y="7402"/>
                  </a:cubicBezTo>
                  <a:cubicBezTo>
                    <a:pt x="2125" y="7469"/>
                    <a:pt x="2196" y="7506"/>
                    <a:pt x="2262" y="7486"/>
                  </a:cubicBezTo>
                  <a:cubicBezTo>
                    <a:pt x="2285" y="7479"/>
                    <a:pt x="2305" y="7465"/>
                    <a:pt x="2319" y="7448"/>
                  </a:cubicBezTo>
                  <a:lnTo>
                    <a:pt x="2762" y="7795"/>
                  </a:lnTo>
                  <a:close/>
                  <a:moveTo>
                    <a:pt x="2837" y="6987"/>
                  </a:moveTo>
                  <a:cubicBezTo>
                    <a:pt x="2803" y="7016"/>
                    <a:pt x="2751" y="7010"/>
                    <a:pt x="2723" y="6976"/>
                  </a:cubicBezTo>
                  <a:cubicBezTo>
                    <a:pt x="2701" y="6949"/>
                    <a:pt x="2699" y="6911"/>
                    <a:pt x="2717" y="6882"/>
                  </a:cubicBezTo>
                  <a:cubicBezTo>
                    <a:pt x="2722" y="6874"/>
                    <a:pt x="2728" y="6867"/>
                    <a:pt x="2735" y="6862"/>
                  </a:cubicBezTo>
                  <a:cubicBezTo>
                    <a:pt x="2769" y="6833"/>
                    <a:pt x="2820" y="6838"/>
                    <a:pt x="2849" y="6873"/>
                  </a:cubicBezTo>
                  <a:cubicBezTo>
                    <a:pt x="2871" y="6900"/>
                    <a:pt x="2873" y="6938"/>
                    <a:pt x="2855" y="6967"/>
                  </a:cubicBezTo>
                  <a:cubicBezTo>
                    <a:pt x="2850" y="6975"/>
                    <a:pt x="2844" y="6982"/>
                    <a:pt x="2837" y="6987"/>
                  </a:cubicBezTo>
                  <a:close/>
                  <a:moveTo>
                    <a:pt x="2881" y="6933"/>
                  </a:moveTo>
                  <a:cubicBezTo>
                    <a:pt x="2883" y="6909"/>
                    <a:pt x="2876" y="6884"/>
                    <a:pt x="2860" y="6864"/>
                  </a:cubicBezTo>
                  <a:cubicBezTo>
                    <a:pt x="2827" y="6823"/>
                    <a:pt x="2766" y="6817"/>
                    <a:pt x="2726" y="6850"/>
                  </a:cubicBezTo>
                  <a:cubicBezTo>
                    <a:pt x="2717" y="6857"/>
                    <a:pt x="2710" y="6865"/>
                    <a:pt x="2705" y="6874"/>
                  </a:cubicBezTo>
                  <a:cubicBezTo>
                    <a:pt x="2685" y="6907"/>
                    <a:pt x="2686" y="6948"/>
                    <a:pt x="2708" y="6979"/>
                  </a:cubicBezTo>
                  <a:lnTo>
                    <a:pt x="2322" y="7285"/>
                  </a:lnTo>
                  <a:cubicBezTo>
                    <a:pt x="2307" y="7267"/>
                    <a:pt x="2286" y="7253"/>
                    <a:pt x="2263" y="7245"/>
                  </a:cubicBezTo>
                  <a:lnTo>
                    <a:pt x="2597" y="5948"/>
                  </a:lnTo>
                  <a:cubicBezTo>
                    <a:pt x="2607" y="5949"/>
                    <a:pt x="2617" y="5949"/>
                    <a:pt x="2628" y="5946"/>
                  </a:cubicBezTo>
                  <a:cubicBezTo>
                    <a:pt x="2661" y="5939"/>
                    <a:pt x="2685" y="5913"/>
                    <a:pt x="2693" y="5882"/>
                  </a:cubicBezTo>
                  <a:lnTo>
                    <a:pt x="2974" y="5921"/>
                  </a:lnTo>
                  <a:cubicBezTo>
                    <a:pt x="2973" y="5939"/>
                    <a:pt x="2978" y="5957"/>
                    <a:pt x="2989" y="5971"/>
                  </a:cubicBezTo>
                  <a:cubicBezTo>
                    <a:pt x="3013" y="6000"/>
                    <a:pt x="3055" y="6004"/>
                    <a:pt x="3084" y="5980"/>
                  </a:cubicBezTo>
                  <a:cubicBezTo>
                    <a:pt x="3090" y="5976"/>
                    <a:pt x="3095" y="5970"/>
                    <a:pt x="3099" y="5964"/>
                  </a:cubicBezTo>
                  <a:cubicBezTo>
                    <a:pt x="3114" y="5939"/>
                    <a:pt x="3112" y="5908"/>
                    <a:pt x="3094" y="5885"/>
                  </a:cubicBezTo>
                  <a:cubicBezTo>
                    <a:pt x="3070" y="5857"/>
                    <a:pt x="3028" y="5852"/>
                    <a:pt x="2999" y="5876"/>
                  </a:cubicBezTo>
                  <a:cubicBezTo>
                    <a:pt x="2993" y="5881"/>
                    <a:pt x="2988" y="5886"/>
                    <a:pt x="2984" y="5893"/>
                  </a:cubicBezTo>
                  <a:cubicBezTo>
                    <a:pt x="2981" y="5897"/>
                    <a:pt x="2979" y="5902"/>
                    <a:pt x="2978" y="5907"/>
                  </a:cubicBezTo>
                  <a:lnTo>
                    <a:pt x="2695" y="5868"/>
                  </a:lnTo>
                  <a:cubicBezTo>
                    <a:pt x="2696" y="5859"/>
                    <a:pt x="2696" y="5849"/>
                    <a:pt x="2694" y="5840"/>
                  </a:cubicBezTo>
                  <a:cubicBezTo>
                    <a:pt x="2682" y="5793"/>
                    <a:pt x="2635" y="5763"/>
                    <a:pt x="2587" y="5774"/>
                  </a:cubicBezTo>
                  <a:cubicBezTo>
                    <a:pt x="2540" y="5786"/>
                    <a:pt x="2510" y="5833"/>
                    <a:pt x="2522" y="5881"/>
                  </a:cubicBezTo>
                  <a:cubicBezTo>
                    <a:pt x="2523" y="5886"/>
                    <a:pt x="2525" y="5891"/>
                    <a:pt x="2527" y="5895"/>
                  </a:cubicBezTo>
                  <a:lnTo>
                    <a:pt x="2138" y="6061"/>
                  </a:lnTo>
                  <a:cubicBezTo>
                    <a:pt x="2128" y="6041"/>
                    <a:pt x="2113" y="6024"/>
                    <a:pt x="2094" y="6010"/>
                  </a:cubicBezTo>
                  <a:lnTo>
                    <a:pt x="2090" y="6008"/>
                  </a:lnTo>
                  <a:lnTo>
                    <a:pt x="2443" y="5383"/>
                  </a:lnTo>
                  <a:cubicBezTo>
                    <a:pt x="2454" y="5387"/>
                    <a:pt x="2466" y="5388"/>
                    <a:pt x="2477" y="5385"/>
                  </a:cubicBezTo>
                  <a:cubicBezTo>
                    <a:pt x="2492" y="5381"/>
                    <a:pt x="2504" y="5373"/>
                    <a:pt x="2512" y="5361"/>
                  </a:cubicBezTo>
                  <a:cubicBezTo>
                    <a:pt x="2601" y="5396"/>
                    <a:pt x="2699" y="5400"/>
                    <a:pt x="2792" y="5371"/>
                  </a:cubicBezTo>
                  <a:cubicBezTo>
                    <a:pt x="2889" y="5341"/>
                    <a:pt x="2973" y="5277"/>
                    <a:pt x="3027" y="5190"/>
                  </a:cubicBezTo>
                  <a:cubicBezTo>
                    <a:pt x="3075" y="5112"/>
                    <a:pt x="3096" y="5021"/>
                    <a:pt x="3089" y="4932"/>
                  </a:cubicBezTo>
                  <a:cubicBezTo>
                    <a:pt x="3117" y="4923"/>
                    <a:pt x="3135" y="4895"/>
                    <a:pt x="3131" y="4865"/>
                  </a:cubicBezTo>
                  <a:lnTo>
                    <a:pt x="3245" y="4834"/>
                  </a:lnTo>
                  <a:cubicBezTo>
                    <a:pt x="3254" y="4863"/>
                    <a:pt x="3271" y="4888"/>
                    <a:pt x="3298" y="4907"/>
                  </a:cubicBezTo>
                  <a:cubicBezTo>
                    <a:pt x="3327" y="4927"/>
                    <a:pt x="3362" y="4934"/>
                    <a:pt x="3397" y="4928"/>
                  </a:cubicBezTo>
                  <a:cubicBezTo>
                    <a:pt x="3404" y="4927"/>
                    <a:pt x="3411" y="4925"/>
                    <a:pt x="3418" y="4922"/>
                  </a:cubicBezTo>
                  <a:lnTo>
                    <a:pt x="3526" y="5234"/>
                  </a:lnTo>
                  <a:cubicBezTo>
                    <a:pt x="3488" y="5251"/>
                    <a:pt x="3466" y="5293"/>
                    <a:pt x="3476" y="5335"/>
                  </a:cubicBezTo>
                  <a:cubicBezTo>
                    <a:pt x="3478" y="5345"/>
                    <a:pt x="3482" y="5354"/>
                    <a:pt x="3488" y="5362"/>
                  </a:cubicBezTo>
                  <a:lnTo>
                    <a:pt x="3329" y="5484"/>
                  </a:lnTo>
                  <a:cubicBezTo>
                    <a:pt x="3307" y="5462"/>
                    <a:pt x="3272" y="5459"/>
                    <a:pt x="3248" y="5479"/>
                  </a:cubicBezTo>
                  <a:cubicBezTo>
                    <a:pt x="3222" y="5500"/>
                    <a:pt x="3218" y="5538"/>
                    <a:pt x="3239" y="5564"/>
                  </a:cubicBezTo>
                  <a:cubicBezTo>
                    <a:pt x="3260" y="5590"/>
                    <a:pt x="3298" y="5594"/>
                    <a:pt x="3324" y="5573"/>
                  </a:cubicBezTo>
                  <a:cubicBezTo>
                    <a:pt x="3348" y="5554"/>
                    <a:pt x="3353" y="5521"/>
                    <a:pt x="3338" y="5495"/>
                  </a:cubicBezTo>
                  <a:lnTo>
                    <a:pt x="3497" y="5374"/>
                  </a:lnTo>
                  <a:cubicBezTo>
                    <a:pt x="3517" y="5397"/>
                    <a:pt x="3549" y="5408"/>
                    <a:pt x="3582" y="5401"/>
                  </a:cubicBezTo>
                  <a:cubicBezTo>
                    <a:pt x="3626" y="5390"/>
                    <a:pt x="3654" y="5348"/>
                    <a:pt x="3649" y="5304"/>
                  </a:cubicBezTo>
                  <a:lnTo>
                    <a:pt x="4622" y="5104"/>
                  </a:lnTo>
                  <a:cubicBezTo>
                    <a:pt x="4634" y="5150"/>
                    <a:pt x="4671" y="5186"/>
                    <a:pt x="4719" y="5197"/>
                  </a:cubicBezTo>
                  <a:lnTo>
                    <a:pt x="4579" y="5734"/>
                  </a:lnTo>
                  <a:lnTo>
                    <a:pt x="4577" y="5734"/>
                  </a:lnTo>
                  <a:cubicBezTo>
                    <a:pt x="4541" y="5729"/>
                    <a:pt x="4507" y="5746"/>
                    <a:pt x="4489" y="5775"/>
                  </a:cubicBezTo>
                  <a:lnTo>
                    <a:pt x="4315" y="5681"/>
                  </a:lnTo>
                  <a:lnTo>
                    <a:pt x="4301" y="5568"/>
                  </a:lnTo>
                  <a:cubicBezTo>
                    <a:pt x="4333" y="5560"/>
                    <a:pt x="4352" y="5528"/>
                    <a:pt x="4345" y="5496"/>
                  </a:cubicBezTo>
                  <a:cubicBezTo>
                    <a:pt x="4337" y="5464"/>
                    <a:pt x="4305" y="5444"/>
                    <a:pt x="4272" y="5451"/>
                  </a:cubicBezTo>
                  <a:cubicBezTo>
                    <a:pt x="4240" y="5459"/>
                    <a:pt x="4220" y="5491"/>
                    <a:pt x="4227" y="5524"/>
                  </a:cubicBezTo>
                  <a:cubicBezTo>
                    <a:pt x="4234" y="5552"/>
                    <a:pt x="4259" y="5571"/>
                    <a:pt x="4287" y="5570"/>
                  </a:cubicBezTo>
                  <a:lnTo>
                    <a:pt x="4299" y="5673"/>
                  </a:lnTo>
                  <a:lnTo>
                    <a:pt x="4012" y="5518"/>
                  </a:lnTo>
                  <a:cubicBezTo>
                    <a:pt x="4015" y="5512"/>
                    <a:pt x="4018" y="5505"/>
                    <a:pt x="4019" y="5498"/>
                  </a:cubicBezTo>
                  <a:cubicBezTo>
                    <a:pt x="4021" y="5480"/>
                    <a:pt x="4017" y="5462"/>
                    <a:pt x="4006" y="5448"/>
                  </a:cubicBezTo>
                  <a:cubicBezTo>
                    <a:pt x="3995" y="5434"/>
                    <a:pt x="3980" y="5424"/>
                    <a:pt x="3962" y="5422"/>
                  </a:cubicBezTo>
                  <a:cubicBezTo>
                    <a:pt x="3935" y="5418"/>
                    <a:pt x="3909" y="5430"/>
                    <a:pt x="3895" y="5453"/>
                  </a:cubicBezTo>
                  <a:cubicBezTo>
                    <a:pt x="3890" y="5461"/>
                    <a:pt x="3887" y="5470"/>
                    <a:pt x="3885" y="5479"/>
                  </a:cubicBezTo>
                  <a:cubicBezTo>
                    <a:pt x="3880" y="5516"/>
                    <a:pt x="3906" y="5550"/>
                    <a:pt x="3942" y="5555"/>
                  </a:cubicBezTo>
                  <a:cubicBezTo>
                    <a:pt x="3966" y="5559"/>
                    <a:pt x="3990" y="5549"/>
                    <a:pt x="4005" y="5530"/>
                  </a:cubicBezTo>
                  <a:lnTo>
                    <a:pt x="4301" y="5690"/>
                  </a:lnTo>
                  <a:lnTo>
                    <a:pt x="4321" y="5860"/>
                  </a:lnTo>
                  <a:lnTo>
                    <a:pt x="4070" y="5908"/>
                  </a:lnTo>
                  <a:cubicBezTo>
                    <a:pt x="4061" y="5878"/>
                    <a:pt x="4030" y="5860"/>
                    <a:pt x="3999" y="5867"/>
                  </a:cubicBezTo>
                  <a:cubicBezTo>
                    <a:pt x="3967" y="5875"/>
                    <a:pt x="3946" y="5907"/>
                    <a:pt x="3954" y="5940"/>
                  </a:cubicBezTo>
                  <a:cubicBezTo>
                    <a:pt x="3962" y="5972"/>
                    <a:pt x="3994" y="5992"/>
                    <a:pt x="4027" y="5984"/>
                  </a:cubicBezTo>
                  <a:cubicBezTo>
                    <a:pt x="4056" y="5978"/>
                    <a:pt x="4075" y="5951"/>
                    <a:pt x="4073" y="5922"/>
                  </a:cubicBezTo>
                  <a:lnTo>
                    <a:pt x="4323" y="5874"/>
                  </a:lnTo>
                  <a:lnTo>
                    <a:pt x="4459" y="7022"/>
                  </a:lnTo>
                  <a:cubicBezTo>
                    <a:pt x="4454" y="7023"/>
                    <a:pt x="4449" y="7024"/>
                    <a:pt x="4444" y="7026"/>
                  </a:cubicBezTo>
                  <a:cubicBezTo>
                    <a:pt x="4394" y="7041"/>
                    <a:pt x="4360" y="7085"/>
                    <a:pt x="4355" y="7134"/>
                  </a:cubicBezTo>
                  <a:lnTo>
                    <a:pt x="4217" y="7129"/>
                  </a:lnTo>
                  <a:cubicBezTo>
                    <a:pt x="4217" y="7124"/>
                    <a:pt x="4217" y="7118"/>
                    <a:pt x="4215" y="7113"/>
                  </a:cubicBezTo>
                  <a:cubicBezTo>
                    <a:pt x="4209" y="7086"/>
                    <a:pt x="4186" y="7068"/>
                    <a:pt x="4159" y="7067"/>
                  </a:cubicBezTo>
                  <a:cubicBezTo>
                    <a:pt x="4157" y="7037"/>
                    <a:pt x="4151" y="7007"/>
                    <a:pt x="4142" y="6978"/>
                  </a:cubicBezTo>
                  <a:cubicBezTo>
                    <a:pt x="4109" y="6870"/>
                    <a:pt x="4035" y="6782"/>
                    <a:pt x="3935" y="6729"/>
                  </a:cubicBezTo>
                  <a:cubicBezTo>
                    <a:pt x="3835" y="6676"/>
                    <a:pt x="3721" y="6665"/>
                    <a:pt x="3612" y="6699"/>
                  </a:cubicBezTo>
                  <a:cubicBezTo>
                    <a:pt x="3514" y="6729"/>
                    <a:pt x="3431" y="6793"/>
                    <a:pt x="3377" y="6880"/>
                  </a:cubicBezTo>
                  <a:cubicBezTo>
                    <a:pt x="3360" y="6909"/>
                    <a:pt x="3346" y="6939"/>
                    <a:pt x="3335" y="6970"/>
                  </a:cubicBezTo>
                  <a:cubicBezTo>
                    <a:pt x="3328" y="6969"/>
                    <a:pt x="3320" y="6969"/>
                    <a:pt x="3313" y="6971"/>
                  </a:cubicBezTo>
                  <a:cubicBezTo>
                    <a:pt x="3295" y="6975"/>
                    <a:pt x="3280" y="6987"/>
                    <a:pt x="3273" y="7003"/>
                  </a:cubicBezTo>
                  <a:lnTo>
                    <a:pt x="2881" y="6933"/>
                  </a:lnTo>
                  <a:close/>
                  <a:moveTo>
                    <a:pt x="2992" y="5910"/>
                  </a:moveTo>
                  <a:cubicBezTo>
                    <a:pt x="2993" y="5907"/>
                    <a:pt x="2994" y="5903"/>
                    <a:pt x="2996" y="5900"/>
                  </a:cubicBezTo>
                  <a:cubicBezTo>
                    <a:pt x="2999" y="5895"/>
                    <a:pt x="3003" y="5891"/>
                    <a:pt x="3008" y="5887"/>
                  </a:cubicBezTo>
                  <a:cubicBezTo>
                    <a:pt x="3031" y="5868"/>
                    <a:pt x="3064" y="5872"/>
                    <a:pt x="3083" y="5894"/>
                  </a:cubicBezTo>
                  <a:cubicBezTo>
                    <a:pt x="3097" y="5912"/>
                    <a:pt x="3099" y="5937"/>
                    <a:pt x="3087" y="5956"/>
                  </a:cubicBezTo>
                  <a:cubicBezTo>
                    <a:pt x="3084" y="5961"/>
                    <a:pt x="3080" y="5965"/>
                    <a:pt x="3075" y="5969"/>
                  </a:cubicBezTo>
                  <a:cubicBezTo>
                    <a:pt x="3052" y="5988"/>
                    <a:pt x="3019" y="5984"/>
                    <a:pt x="3000" y="5962"/>
                  </a:cubicBezTo>
                  <a:cubicBezTo>
                    <a:pt x="2991" y="5951"/>
                    <a:pt x="2987" y="5937"/>
                    <a:pt x="2989" y="5923"/>
                  </a:cubicBezTo>
                  <a:lnTo>
                    <a:pt x="2992" y="5910"/>
                  </a:lnTo>
                  <a:close/>
                  <a:moveTo>
                    <a:pt x="4477" y="5809"/>
                  </a:moveTo>
                  <a:cubicBezTo>
                    <a:pt x="4476" y="5816"/>
                    <a:pt x="4476" y="5824"/>
                    <a:pt x="4476" y="5831"/>
                  </a:cubicBezTo>
                  <a:lnTo>
                    <a:pt x="4335" y="5857"/>
                  </a:lnTo>
                  <a:lnTo>
                    <a:pt x="4317" y="5699"/>
                  </a:lnTo>
                  <a:lnTo>
                    <a:pt x="4482" y="5788"/>
                  </a:lnTo>
                  <a:cubicBezTo>
                    <a:pt x="4480" y="5795"/>
                    <a:pt x="4478" y="5801"/>
                    <a:pt x="4477" y="5809"/>
                  </a:cubicBezTo>
                  <a:moveTo>
                    <a:pt x="3944" y="5541"/>
                  </a:moveTo>
                  <a:cubicBezTo>
                    <a:pt x="3915" y="5537"/>
                    <a:pt x="3895" y="5510"/>
                    <a:pt x="3899" y="5481"/>
                  </a:cubicBezTo>
                  <a:cubicBezTo>
                    <a:pt x="3901" y="5474"/>
                    <a:pt x="3903" y="5467"/>
                    <a:pt x="3907" y="5460"/>
                  </a:cubicBezTo>
                  <a:cubicBezTo>
                    <a:pt x="3918" y="5442"/>
                    <a:pt x="3939" y="5433"/>
                    <a:pt x="3960" y="5436"/>
                  </a:cubicBezTo>
                  <a:cubicBezTo>
                    <a:pt x="3974" y="5438"/>
                    <a:pt x="3986" y="5445"/>
                    <a:pt x="3995" y="5457"/>
                  </a:cubicBezTo>
                  <a:cubicBezTo>
                    <a:pt x="4003" y="5468"/>
                    <a:pt x="4007" y="5482"/>
                    <a:pt x="4005" y="5496"/>
                  </a:cubicBezTo>
                  <a:cubicBezTo>
                    <a:pt x="4004" y="5503"/>
                    <a:pt x="4001" y="5510"/>
                    <a:pt x="3997" y="5516"/>
                  </a:cubicBezTo>
                  <a:cubicBezTo>
                    <a:pt x="3986" y="5534"/>
                    <a:pt x="3965" y="5544"/>
                    <a:pt x="3944" y="5541"/>
                  </a:cubicBezTo>
                  <a:close/>
                  <a:moveTo>
                    <a:pt x="3346" y="7224"/>
                  </a:moveTo>
                  <a:cubicBezTo>
                    <a:pt x="3333" y="7180"/>
                    <a:pt x="3327" y="7135"/>
                    <a:pt x="3328" y="7090"/>
                  </a:cubicBezTo>
                  <a:cubicBezTo>
                    <a:pt x="3332" y="7090"/>
                    <a:pt x="3336" y="7089"/>
                    <a:pt x="3340" y="7088"/>
                  </a:cubicBezTo>
                  <a:cubicBezTo>
                    <a:pt x="3373" y="7080"/>
                    <a:pt x="3393" y="7048"/>
                    <a:pt x="3385" y="7016"/>
                  </a:cubicBezTo>
                  <a:cubicBezTo>
                    <a:pt x="3381" y="6996"/>
                    <a:pt x="3367" y="6981"/>
                    <a:pt x="3349" y="6974"/>
                  </a:cubicBezTo>
                  <a:cubicBezTo>
                    <a:pt x="3359" y="6944"/>
                    <a:pt x="3372" y="6915"/>
                    <a:pt x="3389" y="6888"/>
                  </a:cubicBezTo>
                  <a:cubicBezTo>
                    <a:pt x="3441" y="6804"/>
                    <a:pt x="3522" y="6741"/>
                    <a:pt x="3617" y="6712"/>
                  </a:cubicBezTo>
                  <a:cubicBezTo>
                    <a:pt x="3721" y="6680"/>
                    <a:pt x="3832" y="6690"/>
                    <a:pt x="3929" y="6741"/>
                  </a:cubicBezTo>
                  <a:cubicBezTo>
                    <a:pt x="4025" y="6793"/>
                    <a:pt x="4096" y="6878"/>
                    <a:pt x="4128" y="6983"/>
                  </a:cubicBezTo>
                  <a:cubicBezTo>
                    <a:pt x="4137" y="7011"/>
                    <a:pt x="4143" y="7039"/>
                    <a:pt x="4145" y="7068"/>
                  </a:cubicBezTo>
                  <a:lnTo>
                    <a:pt x="4143" y="7068"/>
                  </a:lnTo>
                  <a:cubicBezTo>
                    <a:pt x="4111" y="7076"/>
                    <a:pt x="4090" y="7108"/>
                    <a:pt x="4098" y="7141"/>
                  </a:cubicBezTo>
                  <a:cubicBezTo>
                    <a:pt x="4103" y="7162"/>
                    <a:pt x="4119" y="7178"/>
                    <a:pt x="4138" y="7184"/>
                  </a:cubicBezTo>
                  <a:cubicBezTo>
                    <a:pt x="4129" y="7231"/>
                    <a:pt x="4111" y="7277"/>
                    <a:pt x="4085" y="7319"/>
                  </a:cubicBezTo>
                  <a:cubicBezTo>
                    <a:pt x="4033" y="7403"/>
                    <a:pt x="3953" y="7465"/>
                    <a:pt x="3858" y="7495"/>
                  </a:cubicBezTo>
                  <a:cubicBezTo>
                    <a:pt x="3754" y="7527"/>
                    <a:pt x="3643" y="7516"/>
                    <a:pt x="3546" y="7465"/>
                  </a:cubicBezTo>
                  <a:cubicBezTo>
                    <a:pt x="3538" y="7461"/>
                    <a:pt x="3531" y="7457"/>
                    <a:pt x="3523" y="7452"/>
                  </a:cubicBezTo>
                  <a:cubicBezTo>
                    <a:pt x="3527" y="7442"/>
                    <a:pt x="3527" y="7431"/>
                    <a:pt x="3525" y="7419"/>
                  </a:cubicBezTo>
                  <a:cubicBezTo>
                    <a:pt x="3517" y="7387"/>
                    <a:pt x="3485" y="7367"/>
                    <a:pt x="3452" y="7374"/>
                  </a:cubicBezTo>
                  <a:cubicBezTo>
                    <a:pt x="3446" y="7376"/>
                    <a:pt x="3441" y="7378"/>
                    <a:pt x="3436" y="7381"/>
                  </a:cubicBezTo>
                  <a:cubicBezTo>
                    <a:pt x="3395" y="7337"/>
                    <a:pt x="3364" y="7283"/>
                    <a:pt x="3346" y="7224"/>
                  </a:cubicBezTo>
                  <a:moveTo>
                    <a:pt x="4085" y="7749"/>
                  </a:moveTo>
                  <a:cubicBezTo>
                    <a:pt x="4084" y="7760"/>
                    <a:pt x="4080" y="7771"/>
                    <a:pt x="4074" y="7780"/>
                  </a:cubicBezTo>
                  <a:cubicBezTo>
                    <a:pt x="4057" y="7808"/>
                    <a:pt x="4025" y="7823"/>
                    <a:pt x="3993" y="7818"/>
                  </a:cubicBezTo>
                  <a:cubicBezTo>
                    <a:pt x="3972" y="7815"/>
                    <a:pt x="3953" y="7804"/>
                    <a:pt x="3940" y="7786"/>
                  </a:cubicBezTo>
                  <a:cubicBezTo>
                    <a:pt x="3927" y="7769"/>
                    <a:pt x="3921" y="7748"/>
                    <a:pt x="3925" y="7726"/>
                  </a:cubicBezTo>
                  <a:cubicBezTo>
                    <a:pt x="3926" y="7715"/>
                    <a:pt x="3930" y="7704"/>
                    <a:pt x="3936" y="7695"/>
                  </a:cubicBezTo>
                  <a:cubicBezTo>
                    <a:pt x="3953" y="7668"/>
                    <a:pt x="3984" y="7653"/>
                    <a:pt x="4016" y="7657"/>
                  </a:cubicBezTo>
                  <a:cubicBezTo>
                    <a:pt x="4061" y="7664"/>
                    <a:pt x="4091" y="7705"/>
                    <a:pt x="4085" y="7749"/>
                  </a:cubicBezTo>
                  <a:close/>
                  <a:moveTo>
                    <a:pt x="4063" y="7662"/>
                  </a:moveTo>
                  <a:cubicBezTo>
                    <a:pt x="4050" y="7652"/>
                    <a:pt x="4035" y="7646"/>
                    <a:pt x="4018" y="7643"/>
                  </a:cubicBezTo>
                  <a:cubicBezTo>
                    <a:pt x="3981" y="7638"/>
                    <a:pt x="3944" y="7655"/>
                    <a:pt x="3924" y="7687"/>
                  </a:cubicBezTo>
                  <a:cubicBezTo>
                    <a:pt x="3918" y="7697"/>
                    <a:pt x="3914" y="7707"/>
                    <a:pt x="3911" y="7718"/>
                  </a:cubicBezTo>
                  <a:lnTo>
                    <a:pt x="3373" y="7728"/>
                  </a:lnTo>
                  <a:cubicBezTo>
                    <a:pt x="3372" y="7719"/>
                    <a:pt x="3370" y="7710"/>
                    <a:pt x="3368" y="7701"/>
                  </a:cubicBezTo>
                  <a:cubicBezTo>
                    <a:pt x="3361" y="7678"/>
                    <a:pt x="3347" y="7659"/>
                    <a:pt x="3331" y="7644"/>
                  </a:cubicBezTo>
                  <a:lnTo>
                    <a:pt x="3441" y="7488"/>
                  </a:lnTo>
                  <a:cubicBezTo>
                    <a:pt x="3453" y="7493"/>
                    <a:pt x="3466" y="7495"/>
                    <a:pt x="3480" y="7492"/>
                  </a:cubicBezTo>
                  <a:cubicBezTo>
                    <a:pt x="3496" y="7488"/>
                    <a:pt x="3509" y="7478"/>
                    <a:pt x="3517" y="7465"/>
                  </a:cubicBezTo>
                  <a:cubicBezTo>
                    <a:pt x="3524" y="7470"/>
                    <a:pt x="3532" y="7474"/>
                    <a:pt x="3539" y="7478"/>
                  </a:cubicBezTo>
                  <a:cubicBezTo>
                    <a:pt x="3639" y="7531"/>
                    <a:pt x="3754" y="7542"/>
                    <a:pt x="3862" y="7508"/>
                  </a:cubicBezTo>
                  <a:cubicBezTo>
                    <a:pt x="3960" y="7478"/>
                    <a:pt x="4044" y="7413"/>
                    <a:pt x="4098" y="7326"/>
                  </a:cubicBezTo>
                  <a:cubicBezTo>
                    <a:pt x="4124" y="7283"/>
                    <a:pt x="4143" y="7236"/>
                    <a:pt x="4153" y="7187"/>
                  </a:cubicBezTo>
                  <a:cubicBezTo>
                    <a:pt x="4158" y="7187"/>
                    <a:pt x="4164" y="7187"/>
                    <a:pt x="4171" y="7186"/>
                  </a:cubicBezTo>
                  <a:cubicBezTo>
                    <a:pt x="4193" y="7180"/>
                    <a:pt x="4209" y="7164"/>
                    <a:pt x="4215" y="7143"/>
                  </a:cubicBezTo>
                  <a:lnTo>
                    <a:pt x="4355" y="7149"/>
                  </a:lnTo>
                  <a:cubicBezTo>
                    <a:pt x="4355" y="7160"/>
                    <a:pt x="4357" y="7172"/>
                    <a:pt x="4360" y="7183"/>
                  </a:cubicBezTo>
                  <a:cubicBezTo>
                    <a:pt x="4368" y="7206"/>
                    <a:pt x="4381" y="7225"/>
                    <a:pt x="4397" y="7240"/>
                  </a:cubicBezTo>
                  <a:lnTo>
                    <a:pt x="4063" y="7662"/>
                  </a:lnTo>
                  <a:close/>
                  <a:moveTo>
                    <a:pt x="4496" y="7021"/>
                  </a:moveTo>
                  <a:cubicBezTo>
                    <a:pt x="4488" y="7020"/>
                    <a:pt x="4481" y="7020"/>
                    <a:pt x="4473" y="7021"/>
                  </a:cubicBezTo>
                  <a:lnTo>
                    <a:pt x="4337" y="5872"/>
                  </a:lnTo>
                  <a:lnTo>
                    <a:pt x="4479" y="5845"/>
                  </a:lnTo>
                  <a:cubicBezTo>
                    <a:pt x="4488" y="5878"/>
                    <a:pt x="4516" y="5904"/>
                    <a:pt x="4551" y="5909"/>
                  </a:cubicBezTo>
                  <a:cubicBezTo>
                    <a:pt x="4572" y="5912"/>
                    <a:pt x="4592" y="5907"/>
                    <a:pt x="4609" y="5897"/>
                  </a:cubicBezTo>
                  <a:lnTo>
                    <a:pt x="4683" y="5998"/>
                  </a:lnTo>
                  <a:cubicBezTo>
                    <a:pt x="4680" y="6001"/>
                    <a:pt x="4678" y="6004"/>
                    <a:pt x="4676" y="6008"/>
                  </a:cubicBezTo>
                  <a:cubicBezTo>
                    <a:pt x="4666" y="6023"/>
                    <a:pt x="4663" y="6041"/>
                    <a:pt x="4667" y="6058"/>
                  </a:cubicBezTo>
                  <a:cubicBezTo>
                    <a:pt x="4676" y="6095"/>
                    <a:pt x="4712" y="6117"/>
                    <a:pt x="4748" y="6109"/>
                  </a:cubicBezTo>
                  <a:cubicBezTo>
                    <a:pt x="4766" y="6105"/>
                    <a:pt x="4781" y="6094"/>
                    <a:pt x="4791" y="6079"/>
                  </a:cubicBezTo>
                  <a:cubicBezTo>
                    <a:pt x="4800" y="6064"/>
                    <a:pt x="4803" y="6046"/>
                    <a:pt x="4799" y="6028"/>
                  </a:cubicBezTo>
                  <a:cubicBezTo>
                    <a:pt x="4791" y="5992"/>
                    <a:pt x="4755" y="5969"/>
                    <a:pt x="4718" y="5977"/>
                  </a:cubicBezTo>
                  <a:cubicBezTo>
                    <a:pt x="4709" y="5979"/>
                    <a:pt x="4701" y="5983"/>
                    <a:pt x="4694" y="5989"/>
                  </a:cubicBezTo>
                  <a:lnTo>
                    <a:pt x="4621" y="5889"/>
                  </a:lnTo>
                  <a:cubicBezTo>
                    <a:pt x="4637" y="5876"/>
                    <a:pt x="4648" y="5857"/>
                    <a:pt x="4652" y="5834"/>
                  </a:cubicBezTo>
                  <a:cubicBezTo>
                    <a:pt x="4658" y="5791"/>
                    <a:pt x="4632" y="5752"/>
                    <a:pt x="4593" y="5738"/>
                  </a:cubicBezTo>
                  <a:lnTo>
                    <a:pt x="4733" y="5200"/>
                  </a:lnTo>
                  <a:cubicBezTo>
                    <a:pt x="4735" y="5200"/>
                    <a:pt x="4737" y="5201"/>
                    <a:pt x="4740" y="5201"/>
                  </a:cubicBezTo>
                  <a:cubicBezTo>
                    <a:pt x="4788" y="5204"/>
                    <a:pt x="4833" y="5182"/>
                    <a:pt x="4860" y="5143"/>
                  </a:cubicBezTo>
                  <a:lnTo>
                    <a:pt x="5342" y="5516"/>
                  </a:lnTo>
                  <a:cubicBezTo>
                    <a:pt x="5318" y="5550"/>
                    <a:pt x="5322" y="5595"/>
                    <a:pt x="5349" y="5625"/>
                  </a:cubicBezTo>
                  <a:lnTo>
                    <a:pt x="4699" y="6327"/>
                  </a:lnTo>
                  <a:cubicBezTo>
                    <a:pt x="4691" y="6323"/>
                    <a:pt x="4683" y="6321"/>
                    <a:pt x="4675" y="6320"/>
                  </a:cubicBezTo>
                  <a:cubicBezTo>
                    <a:pt x="4637" y="6314"/>
                    <a:pt x="4600" y="6332"/>
                    <a:pt x="4580" y="6364"/>
                  </a:cubicBezTo>
                  <a:cubicBezTo>
                    <a:pt x="4573" y="6375"/>
                    <a:pt x="4569" y="6388"/>
                    <a:pt x="4567" y="6401"/>
                  </a:cubicBezTo>
                  <a:cubicBezTo>
                    <a:pt x="4563" y="6426"/>
                    <a:pt x="4569" y="6451"/>
                    <a:pt x="4585" y="6472"/>
                  </a:cubicBezTo>
                  <a:cubicBezTo>
                    <a:pt x="4587" y="6474"/>
                    <a:pt x="4589" y="6477"/>
                    <a:pt x="4591" y="6479"/>
                  </a:cubicBezTo>
                  <a:lnTo>
                    <a:pt x="4496" y="7021"/>
                  </a:lnTo>
                  <a:close/>
                  <a:moveTo>
                    <a:pt x="4721" y="5991"/>
                  </a:moveTo>
                  <a:cubicBezTo>
                    <a:pt x="4750" y="5985"/>
                    <a:pt x="4779" y="6003"/>
                    <a:pt x="4785" y="6031"/>
                  </a:cubicBezTo>
                  <a:cubicBezTo>
                    <a:pt x="4791" y="6059"/>
                    <a:pt x="4773" y="6089"/>
                    <a:pt x="4745" y="6095"/>
                  </a:cubicBezTo>
                  <a:cubicBezTo>
                    <a:pt x="4716" y="6102"/>
                    <a:pt x="4688" y="6084"/>
                    <a:pt x="4681" y="6055"/>
                  </a:cubicBezTo>
                  <a:cubicBezTo>
                    <a:pt x="4678" y="6041"/>
                    <a:pt x="4681" y="6027"/>
                    <a:pt x="4688" y="6015"/>
                  </a:cubicBezTo>
                  <a:cubicBezTo>
                    <a:pt x="4696" y="6003"/>
                    <a:pt x="4707" y="5995"/>
                    <a:pt x="4721" y="5991"/>
                  </a:cubicBezTo>
                  <a:close/>
                  <a:moveTo>
                    <a:pt x="4741" y="6426"/>
                  </a:moveTo>
                  <a:cubicBezTo>
                    <a:pt x="4740" y="6437"/>
                    <a:pt x="4736" y="6448"/>
                    <a:pt x="4730" y="6457"/>
                  </a:cubicBezTo>
                  <a:cubicBezTo>
                    <a:pt x="4713" y="6485"/>
                    <a:pt x="4682" y="6499"/>
                    <a:pt x="4650" y="6495"/>
                  </a:cubicBezTo>
                  <a:cubicBezTo>
                    <a:pt x="4628" y="6492"/>
                    <a:pt x="4609" y="6480"/>
                    <a:pt x="4596" y="6463"/>
                  </a:cubicBezTo>
                  <a:cubicBezTo>
                    <a:pt x="4583" y="6446"/>
                    <a:pt x="4578" y="6424"/>
                    <a:pt x="4581" y="6403"/>
                  </a:cubicBezTo>
                  <a:cubicBezTo>
                    <a:pt x="4582" y="6392"/>
                    <a:pt x="4586" y="6381"/>
                    <a:pt x="4592" y="6372"/>
                  </a:cubicBezTo>
                  <a:cubicBezTo>
                    <a:pt x="4609" y="6344"/>
                    <a:pt x="4641" y="6330"/>
                    <a:pt x="4673" y="6334"/>
                  </a:cubicBezTo>
                  <a:cubicBezTo>
                    <a:pt x="4717" y="6341"/>
                    <a:pt x="4748" y="6382"/>
                    <a:pt x="4741" y="6426"/>
                  </a:cubicBezTo>
                  <a:moveTo>
                    <a:pt x="4868" y="5077"/>
                  </a:moveTo>
                  <a:cubicBezTo>
                    <a:pt x="4867" y="5096"/>
                    <a:pt x="4861" y="5115"/>
                    <a:pt x="4851" y="5131"/>
                  </a:cubicBezTo>
                  <a:cubicBezTo>
                    <a:pt x="4827" y="5168"/>
                    <a:pt x="4785" y="5190"/>
                    <a:pt x="4741" y="5187"/>
                  </a:cubicBezTo>
                  <a:cubicBezTo>
                    <a:pt x="4676" y="5182"/>
                    <a:pt x="4626" y="5125"/>
                    <a:pt x="4631" y="5059"/>
                  </a:cubicBezTo>
                  <a:cubicBezTo>
                    <a:pt x="4633" y="5040"/>
                    <a:pt x="4639" y="5022"/>
                    <a:pt x="4649" y="5006"/>
                  </a:cubicBezTo>
                  <a:cubicBezTo>
                    <a:pt x="4672" y="4968"/>
                    <a:pt x="4714" y="4946"/>
                    <a:pt x="4759" y="4950"/>
                  </a:cubicBezTo>
                  <a:cubicBezTo>
                    <a:pt x="4824" y="4955"/>
                    <a:pt x="4873" y="5012"/>
                    <a:pt x="4868" y="5077"/>
                  </a:cubicBezTo>
                  <a:close/>
                  <a:moveTo>
                    <a:pt x="5832" y="3862"/>
                  </a:moveTo>
                  <a:cubicBezTo>
                    <a:pt x="5867" y="3975"/>
                    <a:pt x="5851" y="4098"/>
                    <a:pt x="5789" y="4199"/>
                  </a:cubicBezTo>
                  <a:cubicBezTo>
                    <a:pt x="5737" y="4283"/>
                    <a:pt x="5656" y="4345"/>
                    <a:pt x="5562" y="4374"/>
                  </a:cubicBezTo>
                  <a:cubicBezTo>
                    <a:pt x="5465" y="4404"/>
                    <a:pt x="5366" y="4396"/>
                    <a:pt x="5280" y="4359"/>
                  </a:cubicBezTo>
                  <a:cubicBezTo>
                    <a:pt x="5284" y="4348"/>
                    <a:pt x="5286" y="4335"/>
                    <a:pt x="5283" y="4322"/>
                  </a:cubicBezTo>
                  <a:cubicBezTo>
                    <a:pt x="5276" y="4290"/>
                    <a:pt x="5243" y="4269"/>
                    <a:pt x="5211" y="4277"/>
                  </a:cubicBezTo>
                  <a:cubicBezTo>
                    <a:pt x="5198" y="4280"/>
                    <a:pt x="5187" y="4287"/>
                    <a:pt x="5178" y="4297"/>
                  </a:cubicBezTo>
                  <a:cubicBezTo>
                    <a:pt x="5122" y="4249"/>
                    <a:pt x="5077" y="4186"/>
                    <a:pt x="5053" y="4112"/>
                  </a:cubicBezTo>
                  <a:cubicBezTo>
                    <a:pt x="5078" y="4100"/>
                    <a:pt x="5094" y="4072"/>
                    <a:pt x="5087" y="4043"/>
                  </a:cubicBezTo>
                  <a:cubicBezTo>
                    <a:pt x="5081" y="4016"/>
                    <a:pt x="5058" y="3998"/>
                    <a:pt x="5032" y="3997"/>
                  </a:cubicBezTo>
                  <a:cubicBezTo>
                    <a:pt x="5029" y="3917"/>
                    <a:pt x="5050" y="3837"/>
                    <a:pt x="5093" y="3767"/>
                  </a:cubicBezTo>
                  <a:cubicBezTo>
                    <a:pt x="5098" y="3759"/>
                    <a:pt x="5104" y="3751"/>
                    <a:pt x="5110" y="3743"/>
                  </a:cubicBezTo>
                  <a:cubicBezTo>
                    <a:pt x="5124" y="3754"/>
                    <a:pt x="5142" y="3760"/>
                    <a:pt x="5161" y="3755"/>
                  </a:cubicBezTo>
                  <a:cubicBezTo>
                    <a:pt x="5194" y="3748"/>
                    <a:pt x="5214" y="3716"/>
                    <a:pt x="5207" y="3683"/>
                  </a:cubicBezTo>
                  <a:cubicBezTo>
                    <a:pt x="5205" y="3673"/>
                    <a:pt x="5200" y="3664"/>
                    <a:pt x="5193" y="3657"/>
                  </a:cubicBezTo>
                  <a:cubicBezTo>
                    <a:pt x="5231" y="3628"/>
                    <a:pt x="5274" y="3606"/>
                    <a:pt x="5320" y="3592"/>
                  </a:cubicBezTo>
                  <a:cubicBezTo>
                    <a:pt x="5327" y="3590"/>
                    <a:pt x="5333" y="3588"/>
                    <a:pt x="5340" y="3586"/>
                  </a:cubicBezTo>
                  <a:cubicBezTo>
                    <a:pt x="5349" y="3617"/>
                    <a:pt x="5380" y="3636"/>
                    <a:pt x="5411" y="3629"/>
                  </a:cubicBezTo>
                  <a:cubicBezTo>
                    <a:pt x="5438" y="3623"/>
                    <a:pt x="5456" y="3600"/>
                    <a:pt x="5458" y="3574"/>
                  </a:cubicBezTo>
                  <a:cubicBezTo>
                    <a:pt x="5626" y="3581"/>
                    <a:pt x="5780" y="3692"/>
                    <a:pt x="5832" y="3862"/>
                  </a:cubicBezTo>
                  <a:moveTo>
                    <a:pt x="5389" y="3295"/>
                  </a:moveTo>
                  <a:cubicBezTo>
                    <a:pt x="5346" y="3305"/>
                    <a:pt x="5302" y="3278"/>
                    <a:pt x="5292" y="3234"/>
                  </a:cubicBezTo>
                  <a:cubicBezTo>
                    <a:pt x="5287" y="3213"/>
                    <a:pt x="5290" y="3191"/>
                    <a:pt x="5302" y="3173"/>
                  </a:cubicBezTo>
                  <a:cubicBezTo>
                    <a:pt x="5313" y="3155"/>
                    <a:pt x="5331" y="3142"/>
                    <a:pt x="5352" y="3137"/>
                  </a:cubicBezTo>
                  <a:cubicBezTo>
                    <a:pt x="5373" y="3132"/>
                    <a:pt x="5395" y="3135"/>
                    <a:pt x="5414" y="3147"/>
                  </a:cubicBezTo>
                  <a:cubicBezTo>
                    <a:pt x="5432" y="3158"/>
                    <a:pt x="5445" y="3176"/>
                    <a:pt x="5450" y="3197"/>
                  </a:cubicBezTo>
                  <a:cubicBezTo>
                    <a:pt x="5455" y="3218"/>
                    <a:pt x="5451" y="3240"/>
                    <a:pt x="5440" y="3258"/>
                  </a:cubicBezTo>
                  <a:cubicBezTo>
                    <a:pt x="5428" y="3277"/>
                    <a:pt x="5411" y="3290"/>
                    <a:pt x="5389" y="32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endParaRPr lang="de-AT" sz="2400"/>
            </a:p>
          </p:txBody>
        </p:sp>
        <p:sp>
          <p:nvSpPr>
            <p:cNvPr id="17" name="Freeform 6"/>
            <p:cNvSpPr>
              <a:spLocks noEditPoints="1"/>
            </p:cNvSpPr>
            <p:nvPr/>
          </p:nvSpPr>
          <p:spPr bwMode="auto">
            <a:xfrm>
              <a:off x="3086395" y="180000"/>
              <a:ext cx="2788285" cy="2255520"/>
            </a:xfrm>
            <a:custGeom>
              <a:avLst/>
              <a:gdLst>
                <a:gd name="T0" fmla="*/ 3469 w 3984"/>
                <a:gd name="T1" fmla="*/ 613 h 3221"/>
                <a:gd name="T2" fmla="*/ 3562 w 3984"/>
                <a:gd name="T3" fmla="*/ 361 h 3221"/>
                <a:gd name="T4" fmla="*/ 3303 w 3984"/>
                <a:gd name="T5" fmla="*/ 648 h 3221"/>
                <a:gd name="T6" fmla="*/ 3067 w 3984"/>
                <a:gd name="T7" fmla="*/ 735 h 3221"/>
                <a:gd name="T8" fmla="*/ 2837 w 3984"/>
                <a:gd name="T9" fmla="*/ 1 h 3221"/>
                <a:gd name="T10" fmla="*/ 2428 w 3984"/>
                <a:gd name="T11" fmla="*/ 484 h 3221"/>
                <a:gd name="T12" fmla="*/ 1356 w 3984"/>
                <a:gd name="T13" fmla="*/ 790 h 3221"/>
                <a:gd name="T14" fmla="*/ 971 w 3984"/>
                <a:gd name="T15" fmla="*/ 488 h 3221"/>
                <a:gd name="T16" fmla="*/ 805 w 3984"/>
                <a:gd name="T17" fmla="*/ 1002 h 3221"/>
                <a:gd name="T18" fmla="*/ 54 w 3984"/>
                <a:gd name="T19" fmla="*/ 987 h 3221"/>
                <a:gd name="T20" fmla="*/ 136 w 3984"/>
                <a:gd name="T21" fmla="*/ 1065 h 3221"/>
                <a:gd name="T22" fmla="*/ 1367 w 3984"/>
                <a:gd name="T23" fmla="*/ 818 h 3221"/>
                <a:gd name="T24" fmla="*/ 1187 w 3984"/>
                <a:gd name="T25" fmla="*/ 1428 h 3221"/>
                <a:gd name="T26" fmla="*/ 411 w 3984"/>
                <a:gd name="T27" fmla="*/ 1887 h 3221"/>
                <a:gd name="T28" fmla="*/ 530 w 3984"/>
                <a:gd name="T29" fmla="*/ 1897 h 3221"/>
                <a:gd name="T30" fmla="*/ 1266 w 3984"/>
                <a:gd name="T31" fmla="*/ 1822 h 3221"/>
                <a:gd name="T32" fmla="*/ 1455 w 3984"/>
                <a:gd name="T33" fmla="*/ 2596 h 3221"/>
                <a:gd name="T34" fmla="*/ 1590 w 3984"/>
                <a:gd name="T35" fmla="*/ 3159 h 3221"/>
                <a:gd name="T36" fmla="*/ 2132 w 3984"/>
                <a:gd name="T37" fmla="*/ 2960 h 3221"/>
                <a:gd name="T38" fmla="*/ 2477 w 3984"/>
                <a:gd name="T39" fmla="*/ 3140 h 3221"/>
                <a:gd name="T40" fmla="*/ 2144 w 3984"/>
                <a:gd name="T41" fmla="*/ 2783 h 3221"/>
                <a:gd name="T42" fmla="*/ 1610 w 3984"/>
                <a:gd name="T43" fmla="*/ 2915 h 3221"/>
                <a:gd name="T44" fmla="*/ 1700 w 3984"/>
                <a:gd name="T45" fmla="*/ 2189 h 3221"/>
                <a:gd name="T46" fmla="*/ 2100 w 3984"/>
                <a:gd name="T47" fmla="*/ 2051 h 3221"/>
                <a:gd name="T48" fmla="*/ 2446 w 3984"/>
                <a:gd name="T49" fmla="*/ 2297 h 3221"/>
                <a:gd name="T50" fmla="*/ 2717 w 3984"/>
                <a:gd name="T51" fmla="*/ 2678 h 3221"/>
                <a:gd name="T52" fmla="*/ 2578 w 3984"/>
                <a:gd name="T53" fmla="*/ 2266 h 3221"/>
                <a:gd name="T54" fmla="*/ 3000 w 3984"/>
                <a:gd name="T55" fmla="*/ 2039 h 3221"/>
                <a:gd name="T56" fmla="*/ 2207 w 3984"/>
                <a:gd name="T57" fmla="*/ 1989 h 3221"/>
                <a:gd name="T58" fmla="*/ 1942 w 3984"/>
                <a:gd name="T59" fmla="*/ 1372 h 3221"/>
                <a:gd name="T60" fmla="*/ 2782 w 3984"/>
                <a:gd name="T61" fmla="*/ 1778 h 3221"/>
                <a:gd name="T62" fmla="*/ 1901 w 3984"/>
                <a:gd name="T63" fmla="*/ 1235 h 3221"/>
                <a:gd name="T64" fmla="*/ 1462 w 3984"/>
                <a:gd name="T65" fmla="*/ 888 h 3221"/>
                <a:gd name="T66" fmla="*/ 2483 w 3984"/>
                <a:gd name="T67" fmla="*/ 535 h 3221"/>
                <a:gd name="T68" fmla="*/ 3038 w 3984"/>
                <a:gd name="T69" fmla="*/ 741 h 3221"/>
                <a:gd name="T70" fmla="*/ 3114 w 3984"/>
                <a:gd name="T71" fmla="*/ 1446 h 3221"/>
                <a:gd name="T72" fmla="*/ 3262 w 3984"/>
                <a:gd name="T73" fmla="*/ 1241 h 3221"/>
                <a:gd name="T74" fmla="*/ 3736 w 3984"/>
                <a:gd name="T75" fmla="*/ 1120 h 3221"/>
                <a:gd name="T76" fmla="*/ 3455 w 3984"/>
                <a:gd name="T77" fmla="*/ 714 h 3221"/>
                <a:gd name="T78" fmla="*/ 3971 w 3984"/>
                <a:gd name="T79" fmla="*/ 459 h 3221"/>
                <a:gd name="T80" fmla="*/ 24 w 3984"/>
                <a:gd name="T81" fmla="*/ 1025 h 3221"/>
                <a:gd name="T82" fmla="*/ 513 w 3984"/>
                <a:gd name="T83" fmla="*/ 1951 h 3221"/>
                <a:gd name="T84" fmla="*/ 511 w 3984"/>
                <a:gd name="T85" fmla="*/ 1891 h 3221"/>
                <a:gd name="T86" fmla="*/ 1597 w 3984"/>
                <a:gd name="T87" fmla="*/ 3146 h 3221"/>
                <a:gd name="T88" fmla="*/ 2576 w 3984"/>
                <a:gd name="T89" fmla="*/ 2198 h 3221"/>
                <a:gd name="T90" fmla="*/ 2428 w 3984"/>
                <a:gd name="T91" fmla="*/ 2173 h 3221"/>
                <a:gd name="T92" fmla="*/ 1509 w 3984"/>
                <a:gd name="T93" fmla="*/ 2502 h 3221"/>
                <a:gd name="T94" fmla="*/ 966 w 3984"/>
                <a:gd name="T95" fmla="*/ 2193 h 3221"/>
                <a:gd name="T96" fmla="*/ 1643 w 3984"/>
                <a:gd name="T97" fmla="*/ 2021 h 3221"/>
                <a:gd name="T98" fmla="*/ 1787 w 3984"/>
                <a:gd name="T99" fmla="*/ 1287 h 3221"/>
                <a:gd name="T100" fmla="*/ 1784 w 3984"/>
                <a:gd name="T101" fmla="*/ 1349 h 3221"/>
                <a:gd name="T102" fmla="*/ 2045 w 3984"/>
                <a:gd name="T103" fmla="*/ 1811 h 3221"/>
                <a:gd name="T104" fmla="*/ 1656 w 3984"/>
                <a:gd name="T105" fmla="*/ 2014 h 3221"/>
                <a:gd name="T106" fmla="*/ 1438 w 3984"/>
                <a:gd name="T107" fmla="*/ 1427 h 3221"/>
                <a:gd name="T108" fmla="*/ 1587 w 3984"/>
                <a:gd name="T109" fmla="*/ 820 h 3221"/>
                <a:gd name="T110" fmla="*/ 1546 w 3984"/>
                <a:gd name="T111" fmla="*/ 655 h 3221"/>
                <a:gd name="T112" fmla="*/ 2513 w 3984"/>
                <a:gd name="T113" fmla="*/ 529 h 3221"/>
                <a:gd name="T114" fmla="*/ 2532 w 3984"/>
                <a:gd name="T115" fmla="*/ 187 h 3221"/>
                <a:gd name="T116" fmla="*/ 3046 w 3984"/>
                <a:gd name="T117" fmla="*/ 621 h 3221"/>
                <a:gd name="T118" fmla="*/ 3339 w 3984"/>
                <a:gd name="T119" fmla="*/ 1388 h 3221"/>
                <a:gd name="T120" fmla="*/ 3121 w 3984"/>
                <a:gd name="T121" fmla="*/ 1306 h 3221"/>
                <a:gd name="T122" fmla="*/ 3929 w 3984"/>
                <a:gd name="T123" fmla="*/ 475 h 3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4" h="3221">
                  <a:moveTo>
                    <a:pt x="3893" y="359"/>
                  </a:moveTo>
                  <a:cubicBezTo>
                    <a:pt x="3878" y="364"/>
                    <a:pt x="3865" y="375"/>
                    <a:pt x="3856" y="388"/>
                  </a:cubicBezTo>
                  <a:cubicBezTo>
                    <a:pt x="3846" y="405"/>
                    <a:pt x="3843" y="425"/>
                    <a:pt x="3849" y="444"/>
                  </a:cubicBezTo>
                  <a:lnTo>
                    <a:pt x="3850" y="447"/>
                  </a:lnTo>
                  <a:lnTo>
                    <a:pt x="3469" y="613"/>
                  </a:lnTo>
                  <a:cubicBezTo>
                    <a:pt x="3465" y="604"/>
                    <a:pt x="3459" y="596"/>
                    <a:pt x="3452" y="590"/>
                  </a:cubicBezTo>
                  <a:lnTo>
                    <a:pt x="3549" y="469"/>
                  </a:lnTo>
                  <a:cubicBezTo>
                    <a:pt x="3563" y="478"/>
                    <a:pt x="3581" y="481"/>
                    <a:pt x="3599" y="476"/>
                  </a:cubicBezTo>
                  <a:cubicBezTo>
                    <a:pt x="3630" y="466"/>
                    <a:pt x="3648" y="432"/>
                    <a:pt x="3638" y="400"/>
                  </a:cubicBezTo>
                  <a:cubicBezTo>
                    <a:pt x="3628" y="368"/>
                    <a:pt x="3594" y="351"/>
                    <a:pt x="3562" y="361"/>
                  </a:cubicBezTo>
                  <a:cubicBezTo>
                    <a:pt x="3530" y="371"/>
                    <a:pt x="3513" y="405"/>
                    <a:pt x="3523" y="437"/>
                  </a:cubicBezTo>
                  <a:cubicBezTo>
                    <a:pt x="3526" y="446"/>
                    <a:pt x="3531" y="454"/>
                    <a:pt x="3537" y="460"/>
                  </a:cubicBezTo>
                  <a:lnTo>
                    <a:pt x="3441" y="581"/>
                  </a:lnTo>
                  <a:cubicBezTo>
                    <a:pt x="3428" y="572"/>
                    <a:pt x="3413" y="567"/>
                    <a:pt x="3397" y="566"/>
                  </a:cubicBezTo>
                  <a:cubicBezTo>
                    <a:pt x="3348" y="563"/>
                    <a:pt x="3306" y="599"/>
                    <a:pt x="3303" y="648"/>
                  </a:cubicBezTo>
                  <a:cubicBezTo>
                    <a:pt x="3300" y="689"/>
                    <a:pt x="3326" y="726"/>
                    <a:pt x="3364" y="738"/>
                  </a:cubicBezTo>
                  <a:lnTo>
                    <a:pt x="3248" y="1238"/>
                  </a:lnTo>
                  <a:lnTo>
                    <a:pt x="3244" y="1237"/>
                  </a:lnTo>
                  <a:cubicBezTo>
                    <a:pt x="3233" y="1235"/>
                    <a:pt x="3222" y="1235"/>
                    <a:pt x="3212" y="1236"/>
                  </a:cubicBezTo>
                  <a:lnTo>
                    <a:pt x="3067" y="735"/>
                  </a:lnTo>
                  <a:cubicBezTo>
                    <a:pt x="3087" y="726"/>
                    <a:pt x="3101" y="707"/>
                    <a:pt x="3102" y="685"/>
                  </a:cubicBezTo>
                  <a:cubicBezTo>
                    <a:pt x="3103" y="672"/>
                    <a:pt x="3100" y="660"/>
                    <a:pt x="3094" y="650"/>
                  </a:cubicBezTo>
                  <a:cubicBezTo>
                    <a:pt x="3118" y="627"/>
                    <a:pt x="3139" y="601"/>
                    <a:pt x="3157" y="573"/>
                  </a:cubicBezTo>
                  <a:cubicBezTo>
                    <a:pt x="3194" y="513"/>
                    <a:pt x="3213" y="444"/>
                    <a:pt x="3213" y="374"/>
                  </a:cubicBezTo>
                  <a:cubicBezTo>
                    <a:pt x="3212" y="168"/>
                    <a:pt x="3043" y="0"/>
                    <a:pt x="2837" y="1"/>
                  </a:cubicBezTo>
                  <a:cubicBezTo>
                    <a:pt x="2707" y="2"/>
                    <a:pt x="2588" y="68"/>
                    <a:pt x="2520" y="179"/>
                  </a:cubicBezTo>
                  <a:cubicBezTo>
                    <a:pt x="2483" y="239"/>
                    <a:pt x="2464" y="307"/>
                    <a:pt x="2464" y="378"/>
                  </a:cubicBezTo>
                  <a:cubicBezTo>
                    <a:pt x="2464" y="391"/>
                    <a:pt x="2465" y="405"/>
                    <a:pt x="2467" y="418"/>
                  </a:cubicBezTo>
                  <a:cubicBezTo>
                    <a:pt x="2445" y="426"/>
                    <a:pt x="2429" y="446"/>
                    <a:pt x="2427" y="471"/>
                  </a:cubicBezTo>
                  <a:cubicBezTo>
                    <a:pt x="2427" y="476"/>
                    <a:pt x="2427" y="480"/>
                    <a:pt x="2428" y="484"/>
                  </a:cubicBezTo>
                  <a:lnTo>
                    <a:pt x="1611" y="714"/>
                  </a:lnTo>
                  <a:cubicBezTo>
                    <a:pt x="1601" y="684"/>
                    <a:pt x="1581" y="659"/>
                    <a:pt x="1554" y="643"/>
                  </a:cubicBezTo>
                  <a:cubicBezTo>
                    <a:pt x="1492" y="606"/>
                    <a:pt x="1410" y="626"/>
                    <a:pt x="1372" y="687"/>
                  </a:cubicBezTo>
                  <a:lnTo>
                    <a:pt x="1371" y="689"/>
                  </a:lnTo>
                  <a:cubicBezTo>
                    <a:pt x="1353" y="720"/>
                    <a:pt x="1348" y="756"/>
                    <a:pt x="1356" y="790"/>
                  </a:cubicBezTo>
                  <a:cubicBezTo>
                    <a:pt x="1358" y="795"/>
                    <a:pt x="1360" y="800"/>
                    <a:pt x="1361" y="805"/>
                  </a:cubicBezTo>
                  <a:lnTo>
                    <a:pt x="864" y="1044"/>
                  </a:lnTo>
                  <a:cubicBezTo>
                    <a:pt x="854" y="1027"/>
                    <a:pt x="838" y="1013"/>
                    <a:pt x="819" y="1006"/>
                  </a:cubicBezTo>
                  <a:lnTo>
                    <a:pt x="967" y="488"/>
                  </a:lnTo>
                  <a:lnTo>
                    <a:pt x="971" y="488"/>
                  </a:lnTo>
                  <a:cubicBezTo>
                    <a:pt x="1004" y="490"/>
                    <a:pt x="1032" y="465"/>
                    <a:pt x="1035" y="432"/>
                  </a:cubicBezTo>
                  <a:cubicBezTo>
                    <a:pt x="1037" y="399"/>
                    <a:pt x="1012" y="370"/>
                    <a:pt x="978" y="368"/>
                  </a:cubicBezTo>
                  <a:cubicBezTo>
                    <a:pt x="945" y="366"/>
                    <a:pt x="916" y="391"/>
                    <a:pt x="914" y="424"/>
                  </a:cubicBezTo>
                  <a:cubicBezTo>
                    <a:pt x="912" y="451"/>
                    <a:pt x="929" y="475"/>
                    <a:pt x="953" y="484"/>
                  </a:cubicBezTo>
                  <a:lnTo>
                    <a:pt x="805" y="1002"/>
                  </a:lnTo>
                  <a:cubicBezTo>
                    <a:pt x="802" y="1002"/>
                    <a:pt x="798" y="1001"/>
                    <a:pt x="794" y="1001"/>
                  </a:cubicBezTo>
                  <a:cubicBezTo>
                    <a:pt x="747" y="998"/>
                    <a:pt x="707" y="1032"/>
                    <a:pt x="701" y="1078"/>
                  </a:cubicBezTo>
                  <a:lnTo>
                    <a:pt x="137" y="1051"/>
                  </a:lnTo>
                  <a:cubicBezTo>
                    <a:pt x="137" y="1046"/>
                    <a:pt x="136" y="1042"/>
                    <a:pt x="135" y="1037"/>
                  </a:cubicBezTo>
                  <a:cubicBezTo>
                    <a:pt x="127" y="1001"/>
                    <a:pt x="90" y="978"/>
                    <a:pt x="54" y="987"/>
                  </a:cubicBezTo>
                  <a:cubicBezTo>
                    <a:pt x="37" y="991"/>
                    <a:pt x="22" y="1002"/>
                    <a:pt x="12" y="1017"/>
                  </a:cubicBezTo>
                  <a:cubicBezTo>
                    <a:pt x="3" y="1032"/>
                    <a:pt x="0" y="1051"/>
                    <a:pt x="4" y="1068"/>
                  </a:cubicBezTo>
                  <a:cubicBezTo>
                    <a:pt x="12" y="1104"/>
                    <a:pt x="49" y="1127"/>
                    <a:pt x="85" y="1118"/>
                  </a:cubicBezTo>
                  <a:cubicBezTo>
                    <a:pt x="103" y="1114"/>
                    <a:pt x="117" y="1104"/>
                    <a:pt x="127" y="1088"/>
                  </a:cubicBezTo>
                  <a:cubicBezTo>
                    <a:pt x="131" y="1081"/>
                    <a:pt x="134" y="1073"/>
                    <a:pt x="136" y="1065"/>
                  </a:cubicBezTo>
                  <a:lnTo>
                    <a:pt x="700" y="1092"/>
                  </a:lnTo>
                  <a:cubicBezTo>
                    <a:pt x="701" y="1137"/>
                    <a:pt x="737" y="1174"/>
                    <a:pt x="783" y="1177"/>
                  </a:cubicBezTo>
                  <a:cubicBezTo>
                    <a:pt x="831" y="1180"/>
                    <a:pt x="873" y="1143"/>
                    <a:pt x="876" y="1095"/>
                  </a:cubicBezTo>
                  <a:cubicBezTo>
                    <a:pt x="877" y="1082"/>
                    <a:pt x="875" y="1069"/>
                    <a:pt x="871" y="1057"/>
                  </a:cubicBezTo>
                  <a:lnTo>
                    <a:pt x="1367" y="818"/>
                  </a:lnTo>
                  <a:cubicBezTo>
                    <a:pt x="1379" y="840"/>
                    <a:pt x="1396" y="859"/>
                    <a:pt x="1417" y="872"/>
                  </a:cubicBezTo>
                  <a:cubicBezTo>
                    <a:pt x="1427" y="878"/>
                    <a:pt x="1438" y="882"/>
                    <a:pt x="1448" y="885"/>
                  </a:cubicBezTo>
                  <a:lnTo>
                    <a:pt x="1338" y="1305"/>
                  </a:lnTo>
                  <a:cubicBezTo>
                    <a:pt x="1330" y="1303"/>
                    <a:pt x="1321" y="1302"/>
                    <a:pt x="1312" y="1302"/>
                  </a:cubicBezTo>
                  <a:cubicBezTo>
                    <a:pt x="1242" y="1302"/>
                    <a:pt x="1186" y="1359"/>
                    <a:pt x="1187" y="1428"/>
                  </a:cubicBezTo>
                  <a:cubicBezTo>
                    <a:pt x="1187" y="1449"/>
                    <a:pt x="1192" y="1468"/>
                    <a:pt x="1201" y="1485"/>
                  </a:cubicBezTo>
                  <a:lnTo>
                    <a:pt x="523" y="1885"/>
                  </a:lnTo>
                  <a:lnTo>
                    <a:pt x="522" y="1882"/>
                  </a:lnTo>
                  <a:cubicBezTo>
                    <a:pt x="511" y="1868"/>
                    <a:pt x="496" y="1859"/>
                    <a:pt x="478" y="1856"/>
                  </a:cubicBezTo>
                  <a:cubicBezTo>
                    <a:pt x="451" y="1852"/>
                    <a:pt x="425" y="1865"/>
                    <a:pt x="411" y="1887"/>
                  </a:cubicBezTo>
                  <a:cubicBezTo>
                    <a:pt x="406" y="1895"/>
                    <a:pt x="403" y="1904"/>
                    <a:pt x="401" y="1913"/>
                  </a:cubicBezTo>
                  <a:cubicBezTo>
                    <a:pt x="396" y="1950"/>
                    <a:pt x="422" y="1984"/>
                    <a:pt x="458" y="1990"/>
                  </a:cubicBezTo>
                  <a:cubicBezTo>
                    <a:pt x="485" y="1994"/>
                    <a:pt x="511" y="1981"/>
                    <a:pt x="526" y="1958"/>
                  </a:cubicBezTo>
                  <a:cubicBezTo>
                    <a:pt x="530" y="1950"/>
                    <a:pt x="534" y="1942"/>
                    <a:pt x="535" y="1933"/>
                  </a:cubicBezTo>
                  <a:cubicBezTo>
                    <a:pt x="537" y="1920"/>
                    <a:pt x="535" y="1908"/>
                    <a:pt x="530" y="1897"/>
                  </a:cubicBezTo>
                  <a:lnTo>
                    <a:pt x="1208" y="1498"/>
                  </a:lnTo>
                  <a:cubicBezTo>
                    <a:pt x="1230" y="1531"/>
                    <a:pt x="1267" y="1553"/>
                    <a:pt x="1309" y="1554"/>
                  </a:cubicBezTo>
                  <a:lnTo>
                    <a:pt x="1315" y="1764"/>
                  </a:lnTo>
                  <a:cubicBezTo>
                    <a:pt x="1289" y="1769"/>
                    <a:pt x="1268" y="1791"/>
                    <a:pt x="1266" y="1819"/>
                  </a:cubicBezTo>
                  <a:lnTo>
                    <a:pt x="1266" y="1822"/>
                  </a:lnTo>
                  <a:cubicBezTo>
                    <a:pt x="1159" y="1839"/>
                    <a:pt x="1065" y="1901"/>
                    <a:pt x="1007" y="1994"/>
                  </a:cubicBezTo>
                  <a:cubicBezTo>
                    <a:pt x="971" y="2054"/>
                    <a:pt x="951" y="2123"/>
                    <a:pt x="952" y="2193"/>
                  </a:cubicBezTo>
                  <a:cubicBezTo>
                    <a:pt x="953" y="2399"/>
                    <a:pt x="1121" y="2567"/>
                    <a:pt x="1328" y="2566"/>
                  </a:cubicBezTo>
                  <a:cubicBezTo>
                    <a:pt x="1354" y="2565"/>
                    <a:pt x="1379" y="2563"/>
                    <a:pt x="1403" y="2558"/>
                  </a:cubicBezTo>
                  <a:cubicBezTo>
                    <a:pt x="1411" y="2579"/>
                    <a:pt x="1431" y="2595"/>
                    <a:pt x="1455" y="2596"/>
                  </a:cubicBezTo>
                  <a:cubicBezTo>
                    <a:pt x="1462" y="2597"/>
                    <a:pt x="1468" y="2596"/>
                    <a:pt x="1474" y="2594"/>
                  </a:cubicBezTo>
                  <a:lnTo>
                    <a:pt x="1596" y="2920"/>
                  </a:lnTo>
                  <a:cubicBezTo>
                    <a:pt x="1573" y="2931"/>
                    <a:pt x="1553" y="2949"/>
                    <a:pt x="1539" y="2971"/>
                  </a:cubicBezTo>
                  <a:cubicBezTo>
                    <a:pt x="1519" y="3004"/>
                    <a:pt x="1514" y="3043"/>
                    <a:pt x="1525" y="3080"/>
                  </a:cubicBezTo>
                  <a:cubicBezTo>
                    <a:pt x="1535" y="3114"/>
                    <a:pt x="1559" y="3142"/>
                    <a:pt x="1590" y="3159"/>
                  </a:cubicBezTo>
                  <a:cubicBezTo>
                    <a:pt x="1621" y="3175"/>
                    <a:pt x="1657" y="3179"/>
                    <a:pt x="1691" y="3168"/>
                  </a:cubicBezTo>
                  <a:cubicBezTo>
                    <a:pt x="1722" y="3159"/>
                    <a:pt x="1748" y="3138"/>
                    <a:pt x="1765" y="3111"/>
                  </a:cubicBezTo>
                  <a:cubicBezTo>
                    <a:pt x="1784" y="3080"/>
                    <a:pt x="1790" y="3043"/>
                    <a:pt x="1781" y="3008"/>
                  </a:cubicBezTo>
                  <a:lnTo>
                    <a:pt x="2058" y="2908"/>
                  </a:lnTo>
                  <a:cubicBezTo>
                    <a:pt x="2071" y="2937"/>
                    <a:pt x="2099" y="2958"/>
                    <a:pt x="2132" y="2960"/>
                  </a:cubicBezTo>
                  <a:cubicBezTo>
                    <a:pt x="2157" y="2961"/>
                    <a:pt x="2179" y="2953"/>
                    <a:pt x="2196" y="2938"/>
                  </a:cubicBezTo>
                  <a:lnTo>
                    <a:pt x="2372" y="3117"/>
                  </a:lnTo>
                  <a:cubicBezTo>
                    <a:pt x="2361" y="3131"/>
                    <a:pt x="2356" y="3149"/>
                    <a:pt x="2360" y="3168"/>
                  </a:cubicBezTo>
                  <a:cubicBezTo>
                    <a:pt x="2368" y="3200"/>
                    <a:pt x="2400" y="3221"/>
                    <a:pt x="2432" y="3213"/>
                  </a:cubicBezTo>
                  <a:cubicBezTo>
                    <a:pt x="2465" y="3205"/>
                    <a:pt x="2485" y="3173"/>
                    <a:pt x="2477" y="3140"/>
                  </a:cubicBezTo>
                  <a:cubicBezTo>
                    <a:pt x="2470" y="3108"/>
                    <a:pt x="2437" y="3088"/>
                    <a:pt x="2405" y="3095"/>
                  </a:cubicBezTo>
                  <a:cubicBezTo>
                    <a:pt x="2396" y="3098"/>
                    <a:pt x="2389" y="3101"/>
                    <a:pt x="2382" y="3107"/>
                  </a:cubicBezTo>
                  <a:lnTo>
                    <a:pt x="2206" y="2928"/>
                  </a:lnTo>
                  <a:cubicBezTo>
                    <a:pt x="2218" y="2914"/>
                    <a:pt x="2225" y="2896"/>
                    <a:pt x="2226" y="2877"/>
                  </a:cubicBezTo>
                  <a:cubicBezTo>
                    <a:pt x="2229" y="2828"/>
                    <a:pt x="2192" y="2787"/>
                    <a:pt x="2144" y="2783"/>
                  </a:cubicBezTo>
                  <a:cubicBezTo>
                    <a:pt x="2095" y="2780"/>
                    <a:pt x="2053" y="2817"/>
                    <a:pt x="2050" y="2866"/>
                  </a:cubicBezTo>
                  <a:cubicBezTo>
                    <a:pt x="2049" y="2876"/>
                    <a:pt x="2050" y="2886"/>
                    <a:pt x="2053" y="2895"/>
                  </a:cubicBezTo>
                  <a:lnTo>
                    <a:pt x="1777" y="2995"/>
                  </a:lnTo>
                  <a:cubicBezTo>
                    <a:pt x="1752" y="2929"/>
                    <a:pt x="1681" y="2893"/>
                    <a:pt x="1613" y="2914"/>
                  </a:cubicBezTo>
                  <a:lnTo>
                    <a:pt x="1610" y="2915"/>
                  </a:lnTo>
                  <a:lnTo>
                    <a:pt x="1488" y="2589"/>
                  </a:lnTo>
                  <a:cubicBezTo>
                    <a:pt x="1505" y="2579"/>
                    <a:pt x="1518" y="2561"/>
                    <a:pt x="1520" y="2540"/>
                  </a:cubicBezTo>
                  <a:cubicBezTo>
                    <a:pt x="1520" y="2531"/>
                    <a:pt x="1519" y="2522"/>
                    <a:pt x="1515" y="2514"/>
                  </a:cubicBezTo>
                  <a:cubicBezTo>
                    <a:pt x="1567" y="2484"/>
                    <a:pt x="1612" y="2441"/>
                    <a:pt x="1645" y="2388"/>
                  </a:cubicBezTo>
                  <a:cubicBezTo>
                    <a:pt x="1681" y="2328"/>
                    <a:pt x="1701" y="2260"/>
                    <a:pt x="1700" y="2189"/>
                  </a:cubicBezTo>
                  <a:cubicBezTo>
                    <a:pt x="1700" y="2169"/>
                    <a:pt x="1698" y="2148"/>
                    <a:pt x="1695" y="2128"/>
                  </a:cubicBezTo>
                  <a:cubicBezTo>
                    <a:pt x="1718" y="2121"/>
                    <a:pt x="1735" y="2100"/>
                    <a:pt x="1737" y="2075"/>
                  </a:cubicBezTo>
                  <a:cubicBezTo>
                    <a:pt x="1738" y="2069"/>
                    <a:pt x="1737" y="2063"/>
                    <a:pt x="1735" y="2057"/>
                  </a:cubicBezTo>
                  <a:lnTo>
                    <a:pt x="1983" y="1972"/>
                  </a:lnTo>
                  <a:cubicBezTo>
                    <a:pt x="2001" y="2018"/>
                    <a:pt x="2047" y="2051"/>
                    <a:pt x="2100" y="2051"/>
                  </a:cubicBezTo>
                  <a:cubicBezTo>
                    <a:pt x="2140" y="2050"/>
                    <a:pt x="2176" y="2031"/>
                    <a:pt x="2199" y="2001"/>
                  </a:cubicBezTo>
                  <a:lnTo>
                    <a:pt x="2417" y="2164"/>
                  </a:lnTo>
                  <a:lnTo>
                    <a:pt x="2415" y="2166"/>
                  </a:lnTo>
                  <a:cubicBezTo>
                    <a:pt x="2402" y="2187"/>
                    <a:pt x="2398" y="2212"/>
                    <a:pt x="2404" y="2237"/>
                  </a:cubicBezTo>
                  <a:cubicBezTo>
                    <a:pt x="2409" y="2262"/>
                    <a:pt x="2424" y="2283"/>
                    <a:pt x="2446" y="2297"/>
                  </a:cubicBezTo>
                  <a:cubicBezTo>
                    <a:pt x="2467" y="2310"/>
                    <a:pt x="2493" y="2315"/>
                    <a:pt x="2518" y="2309"/>
                  </a:cubicBezTo>
                  <a:cubicBezTo>
                    <a:pt x="2524" y="2308"/>
                    <a:pt x="2529" y="2306"/>
                    <a:pt x="2534" y="2304"/>
                  </a:cubicBezTo>
                  <a:lnTo>
                    <a:pt x="2670" y="2569"/>
                  </a:lnTo>
                  <a:cubicBezTo>
                    <a:pt x="2649" y="2582"/>
                    <a:pt x="2638" y="2607"/>
                    <a:pt x="2644" y="2633"/>
                  </a:cubicBezTo>
                  <a:cubicBezTo>
                    <a:pt x="2652" y="2665"/>
                    <a:pt x="2684" y="2685"/>
                    <a:pt x="2717" y="2678"/>
                  </a:cubicBezTo>
                  <a:cubicBezTo>
                    <a:pt x="2749" y="2670"/>
                    <a:pt x="2769" y="2638"/>
                    <a:pt x="2762" y="2605"/>
                  </a:cubicBezTo>
                  <a:cubicBezTo>
                    <a:pt x="2754" y="2573"/>
                    <a:pt x="2721" y="2553"/>
                    <a:pt x="2689" y="2560"/>
                  </a:cubicBezTo>
                  <a:cubicBezTo>
                    <a:pt x="2687" y="2561"/>
                    <a:pt x="2685" y="2562"/>
                    <a:pt x="2683" y="2562"/>
                  </a:cubicBezTo>
                  <a:lnTo>
                    <a:pt x="2547" y="2297"/>
                  </a:lnTo>
                  <a:cubicBezTo>
                    <a:pt x="2559" y="2289"/>
                    <a:pt x="2570" y="2279"/>
                    <a:pt x="2578" y="2266"/>
                  </a:cubicBezTo>
                  <a:cubicBezTo>
                    <a:pt x="2590" y="2246"/>
                    <a:pt x="2595" y="2224"/>
                    <a:pt x="2591" y="2201"/>
                  </a:cubicBezTo>
                  <a:lnTo>
                    <a:pt x="2957" y="2116"/>
                  </a:lnTo>
                  <a:cubicBezTo>
                    <a:pt x="2966" y="2145"/>
                    <a:pt x="2997" y="2163"/>
                    <a:pt x="3028" y="2156"/>
                  </a:cubicBezTo>
                  <a:cubicBezTo>
                    <a:pt x="3060" y="2148"/>
                    <a:pt x="3080" y="2116"/>
                    <a:pt x="3072" y="2084"/>
                  </a:cubicBezTo>
                  <a:cubicBezTo>
                    <a:pt x="3065" y="2051"/>
                    <a:pt x="3032" y="2031"/>
                    <a:pt x="3000" y="2039"/>
                  </a:cubicBezTo>
                  <a:cubicBezTo>
                    <a:pt x="2971" y="2045"/>
                    <a:pt x="2952" y="2073"/>
                    <a:pt x="2954" y="2102"/>
                  </a:cubicBezTo>
                  <a:lnTo>
                    <a:pt x="2588" y="2187"/>
                  </a:lnTo>
                  <a:cubicBezTo>
                    <a:pt x="2573" y="2140"/>
                    <a:pt x="2524" y="2112"/>
                    <a:pt x="2476" y="2123"/>
                  </a:cubicBezTo>
                  <a:cubicBezTo>
                    <a:pt x="2456" y="2127"/>
                    <a:pt x="2439" y="2138"/>
                    <a:pt x="2425" y="2152"/>
                  </a:cubicBezTo>
                  <a:lnTo>
                    <a:pt x="2207" y="1989"/>
                  </a:lnTo>
                  <a:cubicBezTo>
                    <a:pt x="2219" y="1970"/>
                    <a:pt x="2225" y="1948"/>
                    <a:pt x="2225" y="1924"/>
                  </a:cubicBezTo>
                  <a:cubicBezTo>
                    <a:pt x="2225" y="1854"/>
                    <a:pt x="2168" y="1798"/>
                    <a:pt x="2098" y="1799"/>
                  </a:cubicBezTo>
                  <a:cubicBezTo>
                    <a:pt x="2084" y="1799"/>
                    <a:pt x="2071" y="1801"/>
                    <a:pt x="2058" y="1806"/>
                  </a:cubicBezTo>
                  <a:lnTo>
                    <a:pt x="1897" y="1409"/>
                  </a:lnTo>
                  <a:cubicBezTo>
                    <a:pt x="1915" y="1402"/>
                    <a:pt x="1931" y="1389"/>
                    <a:pt x="1942" y="1372"/>
                  </a:cubicBezTo>
                  <a:cubicBezTo>
                    <a:pt x="1943" y="1368"/>
                    <a:pt x="1945" y="1365"/>
                    <a:pt x="1947" y="1362"/>
                  </a:cubicBezTo>
                  <a:cubicBezTo>
                    <a:pt x="1948" y="1360"/>
                    <a:pt x="1948" y="1358"/>
                    <a:pt x="1949" y="1357"/>
                  </a:cubicBezTo>
                  <a:lnTo>
                    <a:pt x="2728" y="1702"/>
                  </a:lnTo>
                  <a:cubicBezTo>
                    <a:pt x="2727" y="1706"/>
                    <a:pt x="2726" y="1710"/>
                    <a:pt x="2726" y="1713"/>
                  </a:cubicBezTo>
                  <a:cubicBezTo>
                    <a:pt x="2724" y="1747"/>
                    <a:pt x="2749" y="1776"/>
                    <a:pt x="2782" y="1778"/>
                  </a:cubicBezTo>
                  <a:cubicBezTo>
                    <a:pt x="2815" y="1780"/>
                    <a:pt x="2844" y="1755"/>
                    <a:pt x="2847" y="1722"/>
                  </a:cubicBezTo>
                  <a:cubicBezTo>
                    <a:pt x="2849" y="1689"/>
                    <a:pt x="2824" y="1660"/>
                    <a:pt x="2791" y="1658"/>
                  </a:cubicBezTo>
                  <a:cubicBezTo>
                    <a:pt x="2766" y="1656"/>
                    <a:pt x="2745" y="1669"/>
                    <a:pt x="2734" y="1689"/>
                  </a:cubicBezTo>
                  <a:lnTo>
                    <a:pt x="1953" y="1343"/>
                  </a:lnTo>
                  <a:cubicBezTo>
                    <a:pt x="1963" y="1300"/>
                    <a:pt x="1942" y="1254"/>
                    <a:pt x="1901" y="1235"/>
                  </a:cubicBezTo>
                  <a:cubicBezTo>
                    <a:pt x="1854" y="1213"/>
                    <a:pt x="1797" y="1232"/>
                    <a:pt x="1774" y="1281"/>
                  </a:cubicBezTo>
                  <a:cubicBezTo>
                    <a:pt x="1769" y="1290"/>
                    <a:pt x="1766" y="1301"/>
                    <a:pt x="1765" y="1311"/>
                  </a:cubicBezTo>
                  <a:lnTo>
                    <a:pt x="1434" y="1393"/>
                  </a:lnTo>
                  <a:cubicBezTo>
                    <a:pt x="1422" y="1353"/>
                    <a:pt x="1392" y="1322"/>
                    <a:pt x="1352" y="1308"/>
                  </a:cubicBezTo>
                  <a:lnTo>
                    <a:pt x="1462" y="888"/>
                  </a:lnTo>
                  <a:cubicBezTo>
                    <a:pt x="1514" y="897"/>
                    <a:pt x="1570" y="875"/>
                    <a:pt x="1599" y="827"/>
                  </a:cubicBezTo>
                  <a:lnTo>
                    <a:pt x="1600" y="826"/>
                  </a:lnTo>
                  <a:cubicBezTo>
                    <a:pt x="1618" y="796"/>
                    <a:pt x="1623" y="762"/>
                    <a:pt x="1615" y="728"/>
                  </a:cubicBezTo>
                  <a:lnTo>
                    <a:pt x="2432" y="498"/>
                  </a:lnTo>
                  <a:cubicBezTo>
                    <a:pt x="2440" y="519"/>
                    <a:pt x="2460" y="534"/>
                    <a:pt x="2483" y="535"/>
                  </a:cubicBezTo>
                  <a:cubicBezTo>
                    <a:pt x="2489" y="536"/>
                    <a:pt x="2494" y="535"/>
                    <a:pt x="2499" y="534"/>
                  </a:cubicBezTo>
                  <a:cubicBezTo>
                    <a:pt x="2518" y="574"/>
                    <a:pt x="2543" y="610"/>
                    <a:pt x="2575" y="642"/>
                  </a:cubicBezTo>
                  <a:cubicBezTo>
                    <a:pt x="2646" y="712"/>
                    <a:pt x="2740" y="751"/>
                    <a:pt x="2840" y="750"/>
                  </a:cubicBezTo>
                  <a:cubicBezTo>
                    <a:pt x="2895" y="750"/>
                    <a:pt x="2947" y="738"/>
                    <a:pt x="2994" y="717"/>
                  </a:cubicBezTo>
                  <a:cubicBezTo>
                    <a:pt x="3004" y="730"/>
                    <a:pt x="3020" y="740"/>
                    <a:pt x="3038" y="741"/>
                  </a:cubicBezTo>
                  <a:cubicBezTo>
                    <a:pt x="3044" y="741"/>
                    <a:pt x="3049" y="741"/>
                    <a:pt x="3054" y="740"/>
                  </a:cubicBezTo>
                  <a:lnTo>
                    <a:pt x="3197" y="1238"/>
                  </a:lnTo>
                  <a:cubicBezTo>
                    <a:pt x="3161" y="1244"/>
                    <a:pt x="3129" y="1266"/>
                    <a:pt x="3109" y="1298"/>
                  </a:cubicBezTo>
                  <a:cubicBezTo>
                    <a:pt x="3099" y="1313"/>
                    <a:pt x="3093" y="1329"/>
                    <a:pt x="3091" y="1346"/>
                  </a:cubicBezTo>
                  <a:cubicBezTo>
                    <a:pt x="3085" y="1382"/>
                    <a:pt x="3093" y="1417"/>
                    <a:pt x="3114" y="1446"/>
                  </a:cubicBezTo>
                  <a:cubicBezTo>
                    <a:pt x="3134" y="1475"/>
                    <a:pt x="3165" y="1494"/>
                    <a:pt x="3200" y="1500"/>
                  </a:cubicBezTo>
                  <a:cubicBezTo>
                    <a:pt x="3254" y="1508"/>
                    <a:pt x="3307" y="1484"/>
                    <a:pt x="3335" y="1438"/>
                  </a:cubicBezTo>
                  <a:cubicBezTo>
                    <a:pt x="3344" y="1424"/>
                    <a:pt x="3350" y="1407"/>
                    <a:pt x="3353" y="1390"/>
                  </a:cubicBezTo>
                  <a:cubicBezTo>
                    <a:pt x="3359" y="1355"/>
                    <a:pt x="3351" y="1320"/>
                    <a:pt x="3330" y="1291"/>
                  </a:cubicBezTo>
                  <a:cubicBezTo>
                    <a:pt x="3313" y="1267"/>
                    <a:pt x="3289" y="1250"/>
                    <a:pt x="3262" y="1241"/>
                  </a:cubicBezTo>
                  <a:lnTo>
                    <a:pt x="3378" y="741"/>
                  </a:lnTo>
                  <a:cubicBezTo>
                    <a:pt x="3380" y="741"/>
                    <a:pt x="3383" y="742"/>
                    <a:pt x="3385" y="742"/>
                  </a:cubicBezTo>
                  <a:cubicBezTo>
                    <a:pt x="3407" y="743"/>
                    <a:pt x="3428" y="736"/>
                    <a:pt x="3444" y="724"/>
                  </a:cubicBezTo>
                  <a:lnTo>
                    <a:pt x="3748" y="1062"/>
                  </a:lnTo>
                  <a:cubicBezTo>
                    <a:pt x="3735" y="1077"/>
                    <a:pt x="3730" y="1099"/>
                    <a:pt x="3736" y="1120"/>
                  </a:cubicBezTo>
                  <a:cubicBezTo>
                    <a:pt x="3746" y="1151"/>
                    <a:pt x="3780" y="1169"/>
                    <a:pt x="3812" y="1159"/>
                  </a:cubicBezTo>
                  <a:cubicBezTo>
                    <a:pt x="3844" y="1149"/>
                    <a:pt x="3861" y="1115"/>
                    <a:pt x="3851" y="1083"/>
                  </a:cubicBezTo>
                  <a:cubicBezTo>
                    <a:pt x="3841" y="1051"/>
                    <a:pt x="3807" y="1034"/>
                    <a:pt x="3775" y="1044"/>
                  </a:cubicBezTo>
                  <a:cubicBezTo>
                    <a:pt x="3769" y="1046"/>
                    <a:pt x="3764" y="1049"/>
                    <a:pt x="3759" y="1052"/>
                  </a:cubicBezTo>
                  <a:lnTo>
                    <a:pt x="3455" y="714"/>
                  </a:lnTo>
                  <a:cubicBezTo>
                    <a:pt x="3469" y="700"/>
                    <a:pt x="3478" y="681"/>
                    <a:pt x="3479" y="660"/>
                  </a:cubicBezTo>
                  <a:cubicBezTo>
                    <a:pt x="3480" y="648"/>
                    <a:pt x="3478" y="637"/>
                    <a:pt x="3475" y="626"/>
                  </a:cubicBezTo>
                  <a:lnTo>
                    <a:pt x="3857" y="459"/>
                  </a:lnTo>
                  <a:cubicBezTo>
                    <a:pt x="3872" y="485"/>
                    <a:pt x="3904" y="498"/>
                    <a:pt x="3934" y="488"/>
                  </a:cubicBezTo>
                  <a:cubicBezTo>
                    <a:pt x="3949" y="484"/>
                    <a:pt x="3962" y="473"/>
                    <a:pt x="3971" y="459"/>
                  </a:cubicBezTo>
                  <a:cubicBezTo>
                    <a:pt x="3981" y="443"/>
                    <a:pt x="3984" y="422"/>
                    <a:pt x="3978" y="404"/>
                  </a:cubicBezTo>
                  <a:cubicBezTo>
                    <a:pt x="3967" y="368"/>
                    <a:pt x="3929" y="348"/>
                    <a:pt x="3893" y="359"/>
                  </a:cubicBezTo>
                  <a:moveTo>
                    <a:pt x="82" y="1104"/>
                  </a:moveTo>
                  <a:cubicBezTo>
                    <a:pt x="53" y="1111"/>
                    <a:pt x="25" y="1093"/>
                    <a:pt x="18" y="1065"/>
                  </a:cubicBezTo>
                  <a:cubicBezTo>
                    <a:pt x="15" y="1051"/>
                    <a:pt x="17" y="1037"/>
                    <a:pt x="24" y="1025"/>
                  </a:cubicBezTo>
                  <a:cubicBezTo>
                    <a:pt x="32" y="1013"/>
                    <a:pt x="44" y="1004"/>
                    <a:pt x="57" y="1001"/>
                  </a:cubicBezTo>
                  <a:cubicBezTo>
                    <a:pt x="86" y="994"/>
                    <a:pt x="115" y="1012"/>
                    <a:pt x="121" y="1041"/>
                  </a:cubicBezTo>
                  <a:cubicBezTo>
                    <a:pt x="128" y="1068"/>
                    <a:pt x="109" y="1098"/>
                    <a:pt x="82" y="1104"/>
                  </a:cubicBezTo>
                  <a:moveTo>
                    <a:pt x="521" y="1930"/>
                  </a:moveTo>
                  <a:cubicBezTo>
                    <a:pt x="520" y="1938"/>
                    <a:pt x="517" y="1945"/>
                    <a:pt x="513" y="1951"/>
                  </a:cubicBezTo>
                  <a:cubicBezTo>
                    <a:pt x="502" y="1969"/>
                    <a:pt x="481" y="1978"/>
                    <a:pt x="461" y="1975"/>
                  </a:cubicBezTo>
                  <a:cubicBezTo>
                    <a:pt x="432" y="1971"/>
                    <a:pt x="411" y="1944"/>
                    <a:pt x="416" y="1915"/>
                  </a:cubicBezTo>
                  <a:cubicBezTo>
                    <a:pt x="417" y="1908"/>
                    <a:pt x="419" y="1901"/>
                    <a:pt x="423" y="1895"/>
                  </a:cubicBezTo>
                  <a:cubicBezTo>
                    <a:pt x="434" y="1877"/>
                    <a:pt x="455" y="1867"/>
                    <a:pt x="476" y="1870"/>
                  </a:cubicBezTo>
                  <a:cubicBezTo>
                    <a:pt x="490" y="1872"/>
                    <a:pt x="502" y="1880"/>
                    <a:pt x="511" y="1891"/>
                  </a:cubicBezTo>
                  <a:cubicBezTo>
                    <a:pt x="519" y="1902"/>
                    <a:pt x="523" y="1916"/>
                    <a:pt x="521" y="1930"/>
                  </a:cubicBezTo>
                  <a:close/>
                  <a:moveTo>
                    <a:pt x="1766" y="3006"/>
                  </a:moveTo>
                  <a:cubicBezTo>
                    <a:pt x="1776" y="3039"/>
                    <a:pt x="1771" y="3074"/>
                    <a:pt x="1753" y="3104"/>
                  </a:cubicBezTo>
                  <a:cubicBezTo>
                    <a:pt x="1738" y="3128"/>
                    <a:pt x="1715" y="3146"/>
                    <a:pt x="1687" y="3155"/>
                  </a:cubicBezTo>
                  <a:cubicBezTo>
                    <a:pt x="1657" y="3164"/>
                    <a:pt x="1625" y="3161"/>
                    <a:pt x="1597" y="3146"/>
                  </a:cubicBezTo>
                  <a:cubicBezTo>
                    <a:pt x="1569" y="3131"/>
                    <a:pt x="1548" y="3106"/>
                    <a:pt x="1539" y="3076"/>
                  </a:cubicBezTo>
                  <a:cubicBezTo>
                    <a:pt x="1529" y="3043"/>
                    <a:pt x="1533" y="3008"/>
                    <a:pt x="1551" y="2978"/>
                  </a:cubicBezTo>
                  <a:cubicBezTo>
                    <a:pt x="1566" y="2954"/>
                    <a:pt x="1590" y="2936"/>
                    <a:pt x="1617" y="2928"/>
                  </a:cubicBezTo>
                  <a:cubicBezTo>
                    <a:pt x="1680" y="2908"/>
                    <a:pt x="1746" y="2943"/>
                    <a:pt x="1766" y="3006"/>
                  </a:cubicBezTo>
                  <a:moveTo>
                    <a:pt x="2576" y="2198"/>
                  </a:moveTo>
                  <a:cubicBezTo>
                    <a:pt x="2581" y="2219"/>
                    <a:pt x="2577" y="2240"/>
                    <a:pt x="2566" y="2258"/>
                  </a:cubicBezTo>
                  <a:cubicBezTo>
                    <a:pt x="2554" y="2277"/>
                    <a:pt x="2536" y="2290"/>
                    <a:pt x="2515" y="2295"/>
                  </a:cubicBezTo>
                  <a:cubicBezTo>
                    <a:pt x="2494" y="2300"/>
                    <a:pt x="2472" y="2296"/>
                    <a:pt x="2453" y="2284"/>
                  </a:cubicBezTo>
                  <a:cubicBezTo>
                    <a:pt x="2435" y="2273"/>
                    <a:pt x="2422" y="2255"/>
                    <a:pt x="2418" y="2234"/>
                  </a:cubicBezTo>
                  <a:cubicBezTo>
                    <a:pt x="2413" y="2213"/>
                    <a:pt x="2416" y="2191"/>
                    <a:pt x="2428" y="2173"/>
                  </a:cubicBezTo>
                  <a:cubicBezTo>
                    <a:pt x="2439" y="2154"/>
                    <a:pt x="2457" y="2142"/>
                    <a:pt x="2479" y="2137"/>
                  </a:cubicBezTo>
                  <a:cubicBezTo>
                    <a:pt x="2522" y="2127"/>
                    <a:pt x="2566" y="2154"/>
                    <a:pt x="2576" y="2198"/>
                  </a:cubicBezTo>
                  <a:close/>
                  <a:moveTo>
                    <a:pt x="1686" y="2189"/>
                  </a:moveTo>
                  <a:cubicBezTo>
                    <a:pt x="1686" y="2257"/>
                    <a:pt x="1668" y="2323"/>
                    <a:pt x="1632" y="2380"/>
                  </a:cubicBezTo>
                  <a:cubicBezTo>
                    <a:pt x="1601" y="2431"/>
                    <a:pt x="1558" y="2472"/>
                    <a:pt x="1509" y="2502"/>
                  </a:cubicBezTo>
                  <a:cubicBezTo>
                    <a:pt x="1498" y="2487"/>
                    <a:pt x="1482" y="2477"/>
                    <a:pt x="1463" y="2476"/>
                  </a:cubicBezTo>
                  <a:cubicBezTo>
                    <a:pt x="1430" y="2474"/>
                    <a:pt x="1401" y="2499"/>
                    <a:pt x="1399" y="2532"/>
                  </a:cubicBezTo>
                  <a:cubicBezTo>
                    <a:pt x="1399" y="2536"/>
                    <a:pt x="1399" y="2540"/>
                    <a:pt x="1400" y="2544"/>
                  </a:cubicBezTo>
                  <a:cubicBezTo>
                    <a:pt x="1376" y="2548"/>
                    <a:pt x="1352" y="2551"/>
                    <a:pt x="1328" y="2551"/>
                  </a:cubicBezTo>
                  <a:cubicBezTo>
                    <a:pt x="1129" y="2552"/>
                    <a:pt x="967" y="2391"/>
                    <a:pt x="966" y="2193"/>
                  </a:cubicBezTo>
                  <a:cubicBezTo>
                    <a:pt x="966" y="2125"/>
                    <a:pt x="984" y="2059"/>
                    <a:pt x="1020" y="2002"/>
                  </a:cubicBezTo>
                  <a:cubicBezTo>
                    <a:pt x="1075" y="1912"/>
                    <a:pt x="1165" y="1853"/>
                    <a:pt x="1267" y="1836"/>
                  </a:cubicBezTo>
                  <a:cubicBezTo>
                    <a:pt x="1273" y="1862"/>
                    <a:pt x="1295" y="1882"/>
                    <a:pt x="1322" y="1883"/>
                  </a:cubicBezTo>
                  <a:cubicBezTo>
                    <a:pt x="1352" y="1885"/>
                    <a:pt x="1379" y="1865"/>
                    <a:pt x="1385" y="1836"/>
                  </a:cubicBezTo>
                  <a:cubicBezTo>
                    <a:pt x="1497" y="1854"/>
                    <a:pt x="1591" y="1925"/>
                    <a:pt x="1643" y="2021"/>
                  </a:cubicBezTo>
                  <a:cubicBezTo>
                    <a:pt x="1628" y="2031"/>
                    <a:pt x="1618" y="2048"/>
                    <a:pt x="1617" y="2067"/>
                  </a:cubicBezTo>
                  <a:cubicBezTo>
                    <a:pt x="1615" y="2100"/>
                    <a:pt x="1640" y="2129"/>
                    <a:pt x="1673" y="2131"/>
                  </a:cubicBezTo>
                  <a:cubicBezTo>
                    <a:pt x="1676" y="2131"/>
                    <a:pt x="1678" y="2131"/>
                    <a:pt x="1681" y="2131"/>
                  </a:cubicBezTo>
                  <a:cubicBezTo>
                    <a:pt x="1684" y="2150"/>
                    <a:pt x="1686" y="2169"/>
                    <a:pt x="1686" y="2189"/>
                  </a:cubicBezTo>
                  <a:moveTo>
                    <a:pt x="1787" y="1287"/>
                  </a:moveTo>
                  <a:cubicBezTo>
                    <a:pt x="1788" y="1284"/>
                    <a:pt x="1790" y="1281"/>
                    <a:pt x="1791" y="1278"/>
                  </a:cubicBezTo>
                  <a:cubicBezTo>
                    <a:pt x="1813" y="1243"/>
                    <a:pt x="1857" y="1230"/>
                    <a:pt x="1895" y="1248"/>
                  </a:cubicBezTo>
                  <a:cubicBezTo>
                    <a:pt x="1935" y="1267"/>
                    <a:pt x="1953" y="1315"/>
                    <a:pt x="1934" y="1356"/>
                  </a:cubicBezTo>
                  <a:cubicBezTo>
                    <a:pt x="1915" y="1397"/>
                    <a:pt x="1866" y="1413"/>
                    <a:pt x="1826" y="1395"/>
                  </a:cubicBezTo>
                  <a:cubicBezTo>
                    <a:pt x="1806" y="1385"/>
                    <a:pt x="1791" y="1369"/>
                    <a:pt x="1784" y="1349"/>
                  </a:cubicBezTo>
                  <a:cubicBezTo>
                    <a:pt x="1777" y="1328"/>
                    <a:pt x="1778" y="1306"/>
                    <a:pt x="1787" y="1287"/>
                  </a:cubicBezTo>
                  <a:moveTo>
                    <a:pt x="1771" y="1354"/>
                  </a:moveTo>
                  <a:cubicBezTo>
                    <a:pt x="1779" y="1378"/>
                    <a:pt x="1797" y="1397"/>
                    <a:pt x="1820" y="1408"/>
                  </a:cubicBezTo>
                  <a:cubicBezTo>
                    <a:pt x="1840" y="1417"/>
                    <a:pt x="1863" y="1419"/>
                    <a:pt x="1883" y="1414"/>
                  </a:cubicBezTo>
                  <a:lnTo>
                    <a:pt x="2045" y="1811"/>
                  </a:lnTo>
                  <a:cubicBezTo>
                    <a:pt x="2002" y="1831"/>
                    <a:pt x="1973" y="1875"/>
                    <a:pt x="1973" y="1925"/>
                  </a:cubicBezTo>
                  <a:cubicBezTo>
                    <a:pt x="1973" y="1937"/>
                    <a:pt x="1975" y="1948"/>
                    <a:pt x="1978" y="1959"/>
                  </a:cubicBezTo>
                  <a:lnTo>
                    <a:pt x="1730" y="2044"/>
                  </a:lnTo>
                  <a:cubicBezTo>
                    <a:pt x="1721" y="2025"/>
                    <a:pt x="1703" y="2012"/>
                    <a:pt x="1681" y="2011"/>
                  </a:cubicBezTo>
                  <a:cubicBezTo>
                    <a:pt x="1672" y="2010"/>
                    <a:pt x="1664" y="2012"/>
                    <a:pt x="1656" y="2014"/>
                  </a:cubicBezTo>
                  <a:cubicBezTo>
                    <a:pt x="1602" y="1914"/>
                    <a:pt x="1503" y="1841"/>
                    <a:pt x="1386" y="1822"/>
                  </a:cubicBezTo>
                  <a:cubicBezTo>
                    <a:pt x="1385" y="1791"/>
                    <a:pt x="1361" y="1765"/>
                    <a:pt x="1330" y="1763"/>
                  </a:cubicBezTo>
                  <a:lnTo>
                    <a:pt x="1330" y="1763"/>
                  </a:lnTo>
                  <a:lnTo>
                    <a:pt x="1323" y="1553"/>
                  </a:lnTo>
                  <a:cubicBezTo>
                    <a:pt x="1388" y="1548"/>
                    <a:pt x="1439" y="1493"/>
                    <a:pt x="1438" y="1427"/>
                  </a:cubicBezTo>
                  <a:cubicBezTo>
                    <a:pt x="1438" y="1420"/>
                    <a:pt x="1438" y="1414"/>
                    <a:pt x="1437" y="1407"/>
                  </a:cubicBezTo>
                  <a:lnTo>
                    <a:pt x="1765" y="1326"/>
                  </a:lnTo>
                  <a:cubicBezTo>
                    <a:pt x="1765" y="1335"/>
                    <a:pt x="1767" y="1345"/>
                    <a:pt x="1771" y="1354"/>
                  </a:cubicBezTo>
                  <a:close/>
                  <a:moveTo>
                    <a:pt x="1588" y="818"/>
                  </a:moveTo>
                  <a:lnTo>
                    <a:pt x="1587" y="820"/>
                  </a:lnTo>
                  <a:cubicBezTo>
                    <a:pt x="1553" y="875"/>
                    <a:pt x="1480" y="892"/>
                    <a:pt x="1425" y="859"/>
                  </a:cubicBezTo>
                  <a:cubicBezTo>
                    <a:pt x="1397" y="843"/>
                    <a:pt x="1378" y="817"/>
                    <a:pt x="1370" y="786"/>
                  </a:cubicBezTo>
                  <a:cubicBezTo>
                    <a:pt x="1363" y="756"/>
                    <a:pt x="1367" y="724"/>
                    <a:pt x="1384" y="697"/>
                  </a:cubicBezTo>
                  <a:lnTo>
                    <a:pt x="1385" y="695"/>
                  </a:lnTo>
                  <a:cubicBezTo>
                    <a:pt x="1419" y="640"/>
                    <a:pt x="1491" y="622"/>
                    <a:pt x="1546" y="655"/>
                  </a:cubicBezTo>
                  <a:cubicBezTo>
                    <a:pt x="1574" y="672"/>
                    <a:pt x="1593" y="698"/>
                    <a:pt x="1601" y="728"/>
                  </a:cubicBezTo>
                  <a:cubicBezTo>
                    <a:pt x="1609" y="759"/>
                    <a:pt x="1604" y="791"/>
                    <a:pt x="1588" y="818"/>
                  </a:cubicBezTo>
                  <a:moveTo>
                    <a:pt x="2840" y="736"/>
                  </a:moveTo>
                  <a:cubicBezTo>
                    <a:pt x="2744" y="736"/>
                    <a:pt x="2654" y="699"/>
                    <a:pt x="2585" y="632"/>
                  </a:cubicBezTo>
                  <a:cubicBezTo>
                    <a:pt x="2555" y="602"/>
                    <a:pt x="2530" y="567"/>
                    <a:pt x="2513" y="529"/>
                  </a:cubicBezTo>
                  <a:cubicBezTo>
                    <a:pt x="2532" y="520"/>
                    <a:pt x="2546" y="502"/>
                    <a:pt x="2547" y="479"/>
                  </a:cubicBezTo>
                  <a:cubicBezTo>
                    <a:pt x="2550" y="446"/>
                    <a:pt x="2524" y="417"/>
                    <a:pt x="2491" y="415"/>
                  </a:cubicBezTo>
                  <a:cubicBezTo>
                    <a:pt x="2488" y="415"/>
                    <a:pt x="2484" y="415"/>
                    <a:pt x="2481" y="415"/>
                  </a:cubicBezTo>
                  <a:cubicBezTo>
                    <a:pt x="2479" y="403"/>
                    <a:pt x="2479" y="390"/>
                    <a:pt x="2479" y="378"/>
                  </a:cubicBezTo>
                  <a:cubicBezTo>
                    <a:pt x="2478" y="310"/>
                    <a:pt x="2497" y="244"/>
                    <a:pt x="2532" y="187"/>
                  </a:cubicBezTo>
                  <a:cubicBezTo>
                    <a:pt x="2598" y="80"/>
                    <a:pt x="2712" y="16"/>
                    <a:pt x="2837" y="16"/>
                  </a:cubicBezTo>
                  <a:cubicBezTo>
                    <a:pt x="3035" y="15"/>
                    <a:pt x="3198" y="176"/>
                    <a:pt x="3199" y="374"/>
                  </a:cubicBezTo>
                  <a:cubicBezTo>
                    <a:pt x="3199" y="442"/>
                    <a:pt x="3180" y="508"/>
                    <a:pt x="3145" y="565"/>
                  </a:cubicBezTo>
                  <a:cubicBezTo>
                    <a:pt x="3128" y="592"/>
                    <a:pt x="3108" y="617"/>
                    <a:pt x="3085" y="638"/>
                  </a:cubicBezTo>
                  <a:cubicBezTo>
                    <a:pt x="3075" y="628"/>
                    <a:pt x="3061" y="622"/>
                    <a:pt x="3046" y="621"/>
                  </a:cubicBezTo>
                  <a:cubicBezTo>
                    <a:pt x="3013" y="618"/>
                    <a:pt x="2984" y="644"/>
                    <a:pt x="2982" y="677"/>
                  </a:cubicBezTo>
                  <a:cubicBezTo>
                    <a:pt x="2981" y="687"/>
                    <a:pt x="2983" y="696"/>
                    <a:pt x="2987" y="704"/>
                  </a:cubicBezTo>
                  <a:cubicBezTo>
                    <a:pt x="2942" y="724"/>
                    <a:pt x="2892" y="736"/>
                    <a:pt x="2840" y="736"/>
                  </a:cubicBezTo>
                  <a:moveTo>
                    <a:pt x="3318" y="1299"/>
                  </a:moveTo>
                  <a:cubicBezTo>
                    <a:pt x="3337" y="1325"/>
                    <a:pt x="3344" y="1356"/>
                    <a:pt x="3339" y="1388"/>
                  </a:cubicBezTo>
                  <a:cubicBezTo>
                    <a:pt x="3336" y="1403"/>
                    <a:pt x="3331" y="1418"/>
                    <a:pt x="3323" y="1431"/>
                  </a:cubicBezTo>
                  <a:cubicBezTo>
                    <a:pt x="3297" y="1472"/>
                    <a:pt x="3250" y="1493"/>
                    <a:pt x="3202" y="1485"/>
                  </a:cubicBezTo>
                  <a:cubicBezTo>
                    <a:pt x="3171" y="1480"/>
                    <a:pt x="3144" y="1463"/>
                    <a:pt x="3125" y="1437"/>
                  </a:cubicBezTo>
                  <a:cubicBezTo>
                    <a:pt x="3107" y="1412"/>
                    <a:pt x="3100" y="1380"/>
                    <a:pt x="3105" y="1349"/>
                  </a:cubicBezTo>
                  <a:cubicBezTo>
                    <a:pt x="3107" y="1333"/>
                    <a:pt x="3113" y="1319"/>
                    <a:pt x="3121" y="1306"/>
                  </a:cubicBezTo>
                  <a:cubicBezTo>
                    <a:pt x="3146" y="1265"/>
                    <a:pt x="3194" y="1243"/>
                    <a:pt x="3241" y="1251"/>
                  </a:cubicBezTo>
                  <a:cubicBezTo>
                    <a:pt x="3273" y="1256"/>
                    <a:pt x="3300" y="1273"/>
                    <a:pt x="3318" y="1299"/>
                  </a:cubicBezTo>
                  <a:moveTo>
                    <a:pt x="3964" y="408"/>
                  </a:moveTo>
                  <a:cubicBezTo>
                    <a:pt x="3969" y="423"/>
                    <a:pt x="3967" y="439"/>
                    <a:pt x="3959" y="452"/>
                  </a:cubicBezTo>
                  <a:cubicBezTo>
                    <a:pt x="3952" y="463"/>
                    <a:pt x="3942" y="471"/>
                    <a:pt x="3929" y="475"/>
                  </a:cubicBezTo>
                  <a:cubicBezTo>
                    <a:pt x="3901" y="483"/>
                    <a:pt x="3872" y="468"/>
                    <a:pt x="3863" y="440"/>
                  </a:cubicBezTo>
                  <a:cubicBezTo>
                    <a:pt x="3858" y="425"/>
                    <a:pt x="3860" y="409"/>
                    <a:pt x="3868" y="396"/>
                  </a:cubicBezTo>
                  <a:cubicBezTo>
                    <a:pt x="3875" y="385"/>
                    <a:pt x="3886" y="377"/>
                    <a:pt x="3898" y="373"/>
                  </a:cubicBezTo>
                  <a:cubicBezTo>
                    <a:pt x="3926" y="364"/>
                    <a:pt x="3956" y="380"/>
                    <a:pt x="3964" y="4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endParaRPr lang="de-AT" sz="2400"/>
            </a:p>
          </p:txBody>
        </p:sp>
      </p:grpSp>
      <p:sp>
        <p:nvSpPr>
          <p:cNvPr id="18" name="Textplatzhalter 2"/>
          <p:cNvSpPr txBox="1">
            <a:spLocks/>
          </p:cNvSpPr>
          <p:nvPr/>
        </p:nvSpPr>
        <p:spPr>
          <a:xfrm>
            <a:off x="-107752" y="-169710"/>
            <a:ext cx="2824544" cy="2822223"/>
          </a:xfrm>
          <a:prstGeom prst="ellipse">
            <a:avLst/>
          </a:prstGeom>
          <a:solidFill>
            <a:srgbClr val="9ACA3C"/>
          </a:solidFill>
        </p:spPr>
        <p:txBody>
          <a:bodyPr wrap="none"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867"/>
              </a:lnSpc>
              <a:buNone/>
            </a:pPr>
            <a:r>
              <a:rPr lang="de-AT" sz="4800" dirty="0">
                <a:solidFill>
                  <a:schemeClr val="bg1"/>
                </a:solidFill>
              </a:rPr>
              <a:t>THANK</a:t>
            </a:r>
          </a:p>
          <a:p>
            <a:pPr marL="0" indent="0" algn="ctr">
              <a:lnSpc>
                <a:spcPts val="3867"/>
              </a:lnSpc>
              <a:buNone/>
            </a:pPr>
            <a:r>
              <a:rPr lang="de-AT" sz="4800" dirty="0">
                <a:solidFill>
                  <a:schemeClr val="bg1"/>
                </a:solidFill>
              </a:rPr>
              <a:t>YOU</a:t>
            </a:r>
          </a:p>
        </p:txBody>
      </p:sp>
      <p:sp>
        <p:nvSpPr>
          <p:cNvPr id="19" name="Textplatzhalter 2"/>
          <p:cNvSpPr txBox="1">
            <a:spLocks/>
          </p:cNvSpPr>
          <p:nvPr/>
        </p:nvSpPr>
        <p:spPr>
          <a:xfrm>
            <a:off x="-107752" y="-169710"/>
            <a:ext cx="2824544" cy="2822223"/>
          </a:xfrm>
          <a:prstGeom prst="ellipse">
            <a:avLst/>
          </a:prstGeom>
          <a:solidFill>
            <a:schemeClr val="accent1"/>
          </a:solidFill>
        </p:spPr>
        <p:txBody>
          <a:bodyPr wrap="none"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200" dirty="0">
                <a:latin typeface="Trebuchet MS" panose="020B0603020202020204" pitchFamily="34" charset="0"/>
              </a:rPr>
              <a:t>Pedro </a:t>
            </a:r>
            <a:r>
              <a:rPr lang="en-US" sz="1200" dirty="0" err="1">
                <a:latin typeface="Trebuchet MS" pitchFamily="34" charset="0"/>
              </a:rPr>
              <a:t>Brosei</a:t>
            </a:r>
            <a:endParaRPr lang="en-US" sz="1200" dirty="0">
              <a:latin typeface="Trebuchet MS" pitchFamily="34" charset="0"/>
            </a:endParaRPr>
          </a:p>
          <a:p>
            <a:pPr marL="0" indent="0" fontAlgn="base">
              <a:buNone/>
            </a:pPr>
            <a:r>
              <a:rPr lang="en-US" sz="1200" dirty="0">
                <a:latin typeface="Trebuchet MS" pitchFamily="34" charset="0"/>
              </a:rPr>
              <a:t>Project Manager (Lead Partner)</a:t>
            </a:r>
          </a:p>
          <a:p>
            <a:pPr marL="0" indent="0" fontAlgn="base">
              <a:buNone/>
            </a:pPr>
            <a:r>
              <a:rPr lang="en-US" sz="1200" dirty="0">
                <a:latin typeface="Trebuchet MS" pitchFamily="34" charset="0"/>
              </a:rPr>
              <a:t>Email: </a:t>
            </a:r>
            <a:r>
              <a:rPr lang="en-US" sz="1200" dirty="0">
                <a:latin typeface="Trebuchet MS" pitchFamily="34" charset="0"/>
                <a:hlinkClick r:id="rId4">
                  <a:extLst>
                    <a:ext uri="{A12FA001-AC4F-418D-AE19-62706E023703}">
                      <ahyp:hlinkClr xmlns:ahyp="http://schemas.microsoft.com/office/drawing/2018/hyperlinkcolor" xmlns="" val="tx"/>
                    </a:ext>
                  </a:extLst>
                </a:hlinkClick>
              </a:rPr>
              <a:t>pedro.brosei@gl.berlin-brandenburg.de</a:t>
            </a:r>
            <a:endParaRPr lang="en-US" sz="1200" dirty="0">
              <a:latin typeface="Trebuchet MS" pitchFamily="34" charset="0"/>
            </a:endParaRPr>
          </a:p>
          <a:p>
            <a:pPr marL="0" indent="0" fontAlgn="base">
              <a:buNone/>
            </a:pPr>
            <a:r>
              <a:rPr lang="en-US" sz="1200" dirty="0">
                <a:latin typeface="Trebuchet MS" pitchFamily="34" charset="0"/>
              </a:rPr>
              <a:t>Phone: +49 331 8668725</a:t>
            </a:r>
          </a:p>
        </p:txBody>
      </p:sp>
      <p:sp>
        <p:nvSpPr>
          <p:cNvPr id="20" name="Textplatzhalter 2"/>
          <p:cNvSpPr txBox="1">
            <a:spLocks/>
          </p:cNvSpPr>
          <p:nvPr/>
        </p:nvSpPr>
        <p:spPr>
          <a:xfrm>
            <a:off x="929195" y="1902626"/>
            <a:ext cx="2824544" cy="2822223"/>
          </a:xfrm>
          <a:prstGeom prst="ellipse">
            <a:avLst/>
          </a:prstGeom>
          <a:solidFill>
            <a:schemeClr val="accent4"/>
          </a:solidFill>
        </p:spPr>
        <p:txBody>
          <a:bodyPr wrap="none"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None/>
            </a:pPr>
            <a:r>
              <a:rPr lang="en-US" sz="3733" dirty="0">
                <a:solidFill>
                  <a:schemeClr val="bg1"/>
                </a:solidFill>
                <a:latin typeface="Trebuchet MS" panose="020B0603020202020204" pitchFamily="34" charset="0"/>
              </a:rPr>
              <a:t>THANK YOU</a:t>
            </a:r>
          </a:p>
        </p:txBody>
      </p:sp>
    </p:spTree>
    <p:extLst>
      <p:ext uri="{BB962C8B-B14F-4D97-AF65-F5344CB8AC3E}">
        <p14:creationId xmlns:p14="http://schemas.microsoft.com/office/powerpoint/2010/main" val="358655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E1EBB3-CED1-DA5E-B40B-BEB714D2913F}"/>
              </a:ext>
            </a:extLst>
          </p:cNvPr>
          <p:cNvSpPr>
            <a:spLocks noGrp="1"/>
          </p:cNvSpPr>
          <p:nvPr>
            <p:ph type="title"/>
          </p:nvPr>
        </p:nvSpPr>
        <p:spPr>
          <a:xfrm>
            <a:off x="640080" y="325369"/>
            <a:ext cx="4368602" cy="1956841"/>
          </a:xfrm>
        </p:spPr>
        <p:txBody>
          <a:bodyPr anchor="b">
            <a:normAutofit/>
          </a:bodyPr>
          <a:lstStyle/>
          <a:p>
            <a:pPr algn="l"/>
            <a:r>
              <a:rPr lang="hu-HU" sz="5400" dirty="0">
                <a:solidFill>
                  <a:srgbClr val="9ED561"/>
                </a:solidFill>
                <a:latin typeface="Trebuchet MS" panose="020B0603020202020204" pitchFamily="34" charset="0"/>
              </a:rPr>
              <a:t>Common challenge</a:t>
            </a:r>
          </a:p>
        </p:txBody>
      </p:sp>
      <p:sp>
        <p:nvSpPr>
          <p:cNvPr id="3" name="Tartalom helye 2">
            <a:extLst>
              <a:ext uri="{FF2B5EF4-FFF2-40B4-BE49-F238E27FC236}">
                <a16:creationId xmlns:a16="http://schemas.microsoft.com/office/drawing/2014/main" id="{2B36CF5B-241A-100E-0B2C-F1A9778D3248}"/>
              </a:ext>
            </a:extLst>
          </p:cNvPr>
          <p:cNvSpPr>
            <a:spLocks noGrp="1"/>
          </p:cNvSpPr>
          <p:nvPr>
            <p:ph idx="1"/>
          </p:nvPr>
        </p:nvSpPr>
        <p:spPr>
          <a:xfrm>
            <a:off x="401216" y="2509935"/>
            <a:ext cx="4795935" cy="4058816"/>
          </a:xfrm>
        </p:spPr>
        <p:txBody>
          <a:bodyPr>
            <a:normAutofit lnSpcReduction="10000"/>
          </a:bodyPr>
          <a:lstStyle/>
          <a:p>
            <a:pPr algn="l"/>
            <a:r>
              <a:rPr lang="en-US" sz="2400" b="0" i="0" u="none" strike="noStrike" baseline="0" dirty="0">
                <a:latin typeface="Trebuchet MS" panose="020B0603020202020204" pitchFamily="34" charset="0"/>
              </a:rPr>
              <a:t>The common </a:t>
            </a:r>
            <a:r>
              <a:rPr lang="hu-HU" sz="2400" b="0" i="0" u="none" strike="noStrike" baseline="0" dirty="0">
                <a:latin typeface="Trebuchet MS" panose="020B0603020202020204" pitchFamily="34" charset="0"/>
              </a:rPr>
              <a:t>challenge</a:t>
            </a:r>
            <a:r>
              <a:rPr lang="en-US" sz="2400" b="0" i="0" u="none" strike="noStrike" baseline="0" dirty="0">
                <a:latin typeface="Trebuchet MS" panose="020B0603020202020204" pitchFamily="34" charset="0"/>
              </a:rPr>
              <a:t> H2CE is tackling was a </a:t>
            </a:r>
            <a:r>
              <a:rPr lang="en-US" sz="2400" b="1" i="0" u="none" strike="noStrike" baseline="0" dirty="0">
                <a:latin typeface="Trebuchet MS" panose="020B0603020202020204" pitchFamily="34" charset="0"/>
              </a:rPr>
              <a:t>smart integration of hydrogen solutions &amp; renewable</a:t>
            </a:r>
            <a:r>
              <a:rPr lang="hu-HU" sz="2400" b="1" i="0" u="none" strike="noStrike" baseline="0" dirty="0">
                <a:latin typeface="Trebuchet MS" panose="020B0603020202020204" pitchFamily="34" charset="0"/>
              </a:rPr>
              <a:t> </a:t>
            </a:r>
            <a:r>
              <a:rPr lang="en-US" sz="2400" b="1" i="0" u="none" strike="noStrike" baseline="0" dirty="0">
                <a:latin typeface="Trebuchet MS" panose="020B0603020202020204" pitchFamily="34" charset="0"/>
              </a:rPr>
              <a:t>energies into the regional energy transition to reduce GHG emissions from different sectors. </a:t>
            </a:r>
            <a:r>
              <a:rPr lang="en-US" sz="2400" b="1" i="0" u="none" strike="noStrike" baseline="0" dirty="0">
                <a:solidFill>
                  <a:srgbClr val="FF0000"/>
                </a:solidFill>
                <a:latin typeface="Trebuchet MS" panose="020B0603020202020204" pitchFamily="34" charset="0"/>
              </a:rPr>
              <a:t>The</a:t>
            </a:r>
            <a:r>
              <a:rPr lang="hu-HU" sz="2400" b="1" i="0" u="none" strike="noStrike" baseline="0" dirty="0">
                <a:solidFill>
                  <a:srgbClr val="FF0000"/>
                </a:solidFill>
                <a:latin typeface="Trebuchet MS" panose="020B0603020202020204" pitchFamily="34" charset="0"/>
              </a:rPr>
              <a:t> </a:t>
            </a:r>
            <a:r>
              <a:rPr lang="en-US" sz="2400" b="1" i="0" u="none" strike="noStrike" baseline="0" dirty="0">
                <a:solidFill>
                  <a:srgbClr val="FF0000"/>
                </a:solidFill>
                <a:latin typeface="Trebuchet MS" panose="020B0603020202020204" pitchFamily="34" charset="0"/>
              </a:rPr>
              <a:t>project focused on transferable energy planning at local &amp; regional levels for EU regions.</a:t>
            </a:r>
          </a:p>
        </p:txBody>
      </p:sp>
      <p:pic>
        <p:nvPicPr>
          <p:cNvPr id="2050" name="Picture 2" descr="Green hydrogen is getting lots of buzz. But costs are a sticking poi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99" r="38249"/>
          <a:stretch/>
        </p:blipFill>
        <p:spPr bwMode="auto">
          <a:xfrm>
            <a:off x="5995686" y="0"/>
            <a:ext cx="6194791" cy="689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1941642D-929E-AE7E-532A-92E8482CC7A4}"/>
              </a:ext>
            </a:extLst>
          </p:cNvPr>
          <p:cNvSpPr>
            <a:spLocks noGrp="1"/>
          </p:cNvSpPr>
          <p:nvPr>
            <p:ph type="title"/>
          </p:nvPr>
        </p:nvSpPr>
        <p:spPr>
          <a:xfrm>
            <a:off x="640080" y="325369"/>
            <a:ext cx="4368602" cy="1956841"/>
          </a:xfrm>
        </p:spPr>
        <p:txBody>
          <a:bodyPr anchor="b">
            <a:normAutofit/>
          </a:bodyPr>
          <a:lstStyle/>
          <a:p>
            <a:pPr algn="l"/>
            <a:r>
              <a:rPr lang="hu-HU" sz="5400" dirty="0" err="1">
                <a:solidFill>
                  <a:srgbClr val="9ED561"/>
                </a:solidFill>
                <a:latin typeface="Trebuchet MS" panose="020B0603020202020204" pitchFamily="34" charset="0"/>
              </a:rPr>
              <a:t>Mission</a:t>
            </a:r>
            <a:endParaRPr lang="hu-HU" sz="5400" dirty="0">
              <a:solidFill>
                <a:srgbClr val="9ED561"/>
              </a:solidFill>
              <a:latin typeface="Trebuchet MS" panose="020B0603020202020204" pitchFamily="34" charset="0"/>
            </a:endParaRPr>
          </a:p>
        </p:txBody>
      </p:sp>
      <p:sp>
        <p:nvSpPr>
          <p:cNvPr id="3" name="Tartalom helye 2">
            <a:extLst>
              <a:ext uri="{FF2B5EF4-FFF2-40B4-BE49-F238E27FC236}">
                <a16:creationId xmlns:a16="http://schemas.microsoft.com/office/drawing/2014/main" id="{52303731-3B40-737F-41FD-51E6F0FD7D30}"/>
              </a:ext>
            </a:extLst>
          </p:cNvPr>
          <p:cNvSpPr>
            <a:spLocks noGrp="1"/>
          </p:cNvSpPr>
          <p:nvPr>
            <p:ph idx="1"/>
          </p:nvPr>
        </p:nvSpPr>
        <p:spPr>
          <a:xfrm>
            <a:off x="640080" y="2872899"/>
            <a:ext cx="4243589" cy="3320668"/>
          </a:xfrm>
        </p:spPr>
        <p:txBody>
          <a:bodyPr>
            <a:normAutofit fontScale="85000" lnSpcReduction="20000"/>
          </a:bodyPr>
          <a:lstStyle/>
          <a:p>
            <a:r>
              <a:rPr lang="en-US" sz="2400" dirty="0">
                <a:latin typeface="Trebuchet MS" pitchFamily="34" charset="0"/>
              </a:rPr>
              <a:t>The H2CE project </a:t>
            </a:r>
            <a:r>
              <a:rPr lang="en-US" sz="2400" b="1" dirty="0">
                <a:latin typeface="Trebuchet MS" pitchFamily="34" charset="0"/>
              </a:rPr>
              <a:t>helped regions in Central Europe to boost the integration of hydrogen in their local and regional energy planning. </a:t>
            </a:r>
          </a:p>
          <a:p>
            <a:endParaRPr lang="hu-HU" sz="2400" dirty="0">
              <a:latin typeface="Trebuchet MS" pitchFamily="34" charset="0"/>
            </a:endParaRPr>
          </a:p>
          <a:p>
            <a:r>
              <a:rPr lang="en-US" sz="2400" dirty="0">
                <a:latin typeface="Trebuchet MS" pitchFamily="34" charset="0"/>
              </a:rPr>
              <a:t>The project developed and tested new planning tools for public authorities and created a network of hydrogen-ready regions for good practice exchanges.</a:t>
            </a:r>
          </a:p>
          <a:p>
            <a:endParaRPr lang="hu-HU" sz="22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nufacturer solution hydrogen générator renewable energy | Helion"/>
          <p:cNvPicPr>
            <a:picLocks noChangeAspect="1" noChangeArrowheads="1"/>
          </p:cNvPicPr>
          <p:nvPr/>
        </p:nvPicPr>
        <p:blipFill rotWithShape="1">
          <a:blip r:embed="rId2">
            <a:extLst>
              <a:ext uri="{28A0092B-C50C-407E-A947-70E740481C1C}">
                <a14:useLocalDpi xmlns:a14="http://schemas.microsoft.com/office/drawing/2010/main" val="0"/>
              </a:ext>
            </a:extLst>
          </a:blip>
          <a:srcRect l="21333" r="22558"/>
          <a:stretch/>
        </p:blipFill>
        <p:spPr bwMode="auto">
          <a:xfrm>
            <a:off x="5794310" y="-1"/>
            <a:ext cx="639769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19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5D1246-5F1B-D0F0-10A7-4BCEFD583F5A}"/>
              </a:ext>
            </a:extLst>
          </p:cNvPr>
          <p:cNvSpPr>
            <a:spLocks noGrp="1"/>
          </p:cNvSpPr>
          <p:nvPr>
            <p:ph type="title"/>
          </p:nvPr>
        </p:nvSpPr>
        <p:spPr>
          <a:xfrm>
            <a:off x="640080" y="325369"/>
            <a:ext cx="4368602" cy="1956841"/>
          </a:xfrm>
        </p:spPr>
        <p:txBody>
          <a:bodyPr anchor="b">
            <a:normAutofit/>
          </a:bodyPr>
          <a:lstStyle/>
          <a:p>
            <a:pPr algn="l"/>
            <a:r>
              <a:rPr lang="hu-HU" sz="4000" dirty="0">
                <a:solidFill>
                  <a:srgbClr val="9ED561"/>
                </a:solidFill>
                <a:latin typeface="Trebuchet MS" panose="020B0603020202020204" pitchFamily="34" charset="0"/>
              </a:rPr>
              <a:t>H2C</a:t>
            </a:r>
            <a:r>
              <a:rPr lang="en-GB" sz="4000" dirty="0">
                <a:solidFill>
                  <a:srgbClr val="9ED561"/>
                </a:solidFill>
                <a:latin typeface="Trebuchet MS" panose="020B0603020202020204" pitchFamily="34" charset="0"/>
              </a:rPr>
              <a:t>E</a:t>
            </a:r>
            <a:r>
              <a:rPr lang="hu-HU" sz="4000" dirty="0">
                <a:solidFill>
                  <a:srgbClr val="9ED561"/>
                </a:solidFill>
                <a:latin typeface="Trebuchet MS" panose="020B0603020202020204" pitchFamily="34" charset="0"/>
              </a:rPr>
              <a:t> in numbers</a:t>
            </a:r>
          </a:p>
        </p:txBody>
      </p:sp>
      <p:sp>
        <p:nvSpPr>
          <p:cNvPr id="8" name="Tartalom helye 2">
            <a:extLst>
              <a:ext uri="{FF2B5EF4-FFF2-40B4-BE49-F238E27FC236}">
                <a16:creationId xmlns:a16="http://schemas.microsoft.com/office/drawing/2014/main" id="{B743470D-9203-1D89-AFC6-D6BD425CA6C3}"/>
              </a:ext>
            </a:extLst>
          </p:cNvPr>
          <p:cNvSpPr>
            <a:spLocks noGrp="1"/>
          </p:cNvSpPr>
          <p:nvPr>
            <p:ph idx="1"/>
          </p:nvPr>
        </p:nvSpPr>
        <p:spPr>
          <a:xfrm>
            <a:off x="497840" y="5695007"/>
            <a:ext cx="4243589" cy="420817"/>
          </a:xfrm>
          <a:solidFill>
            <a:srgbClr val="9ED561"/>
          </a:solidFill>
        </p:spPr>
        <p:txBody>
          <a:bodyPr>
            <a:normAutofit lnSpcReduction="10000"/>
          </a:bodyPr>
          <a:lstStyle/>
          <a:p>
            <a:pPr marL="0" indent="0">
              <a:buNone/>
            </a:pPr>
            <a:r>
              <a:rPr lang="hu-HU" sz="2400" dirty="0">
                <a:solidFill>
                  <a:schemeClr val="bg1"/>
                </a:solidFill>
                <a:latin typeface="Trebuchet MS" pitchFamily="34" charset="0"/>
              </a:rPr>
              <a:t>Duration: 04.2023-03.2026</a:t>
            </a:r>
            <a:endParaRPr lang="en-US" sz="2400" dirty="0">
              <a:solidFill>
                <a:schemeClr val="bg1"/>
              </a:solidFill>
              <a:latin typeface="Trebuchet MS" pitchFamily="34" charset="0"/>
            </a:endParaRPr>
          </a:p>
          <a:p>
            <a:endParaRPr lang="hu-HU" sz="2200" dirty="0">
              <a:solidFill>
                <a:schemeClr val="bg1"/>
              </a:solidFill>
            </a:endParaRPr>
          </a:p>
        </p:txBody>
      </p:sp>
      <p:pic>
        <p:nvPicPr>
          <p:cNvPr id="4" name="Kép 3" descr="A képen gömb, kör, Majorelle kék, képernyőkép látható&#10;&#10;Automatikusan generált leírás">
            <a:extLst>
              <a:ext uri="{FF2B5EF4-FFF2-40B4-BE49-F238E27FC236}">
                <a16:creationId xmlns:a16="http://schemas.microsoft.com/office/drawing/2014/main" id="{B8B76877-4F66-5B8E-686C-50804D569A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79" r="160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Tartalom helye 6">
            <a:extLst>
              <a:ext uri="{FF2B5EF4-FFF2-40B4-BE49-F238E27FC236}">
                <a16:creationId xmlns:a16="http://schemas.microsoft.com/office/drawing/2014/main" id="{77878A43-A05C-400B-DD74-C5AB6482B41A}"/>
              </a:ext>
            </a:extLst>
          </p:cNvPr>
          <p:cNvPicPr>
            <a:picLocks noChangeAspect="1"/>
          </p:cNvPicPr>
          <p:nvPr/>
        </p:nvPicPr>
        <p:blipFill>
          <a:blip r:embed="rId3"/>
          <a:stretch>
            <a:fillRect/>
          </a:stretch>
        </p:blipFill>
        <p:spPr>
          <a:xfrm>
            <a:off x="115339" y="2364482"/>
            <a:ext cx="7067781" cy="2588349"/>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569"/>
            <a:ext cx="33147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élník 8"/>
          <p:cNvSpPr/>
          <p:nvPr/>
        </p:nvSpPr>
        <p:spPr>
          <a:xfrm>
            <a:off x="363894" y="1259633"/>
            <a:ext cx="354563"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891707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021AC473-C8D6-8ADB-4CF6-A5A8BBC1A7CC}"/>
              </a:ext>
            </a:extLst>
          </p:cNvPr>
          <p:cNvSpPr>
            <a:spLocks noGrp="1"/>
          </p:cNvSpPr>
          <p:nvPr>
            <p:ph type="title"/>
          </p:nvPr>
        </p:nvSpPr>
        <p:spPr>
          <a:xfrm>
            <a:off x="640080" y="166749"/>
            <a:ext cx="4368602" cy="1956841"/>
          </a:xfrm>
        </p:spPr>
        <p:txBody>
          <a:bodyPr anchor="b">
            <a:normAutofit/>
          </a:bodyPr>
          <a:lstStyle/>
          <a:p>
            <a:pPr algn="l"/>
            <a:r>
              <a:rPr lang="hu-HU" sz="3600" dirty="0">
                <a:solidFill>
                  <a:srgbClr val="9ED561"/>
                </a:solidFill>
                <a:latin typeface="Trebuchet MS" panose="020B0603020202020204" pitchFamily="34" charset="0"/>
              </a:rPr>
              <a:t>Project </a:t>
            </a:r>
            <a:r>
              <a:rPr lang="hu-HU" sz="3600" dirty="0" err="1">
                <a:solidFill>
                  <a:srgbClr val="9ED561"/>
                </a:solidFill>
                <a:latin typeface="Trebuchet MS" panose="020B0603020202020204" pitchFamily="34" charset="0"/>
              </a:rPr>
              <a:t>Partnership</a:t>
            </a:r>
            <a:endParaRPr lang="hu-HU" sz="3600" dirty="0">
              <a:solidFill>
                <a:srgbClr val="9ED561"/>
              </a:solidFill>
              <a:latin typeface="Trebuchet MS" panose="020B0603020202020204" pitchFamily="34" charset="0"/>
            </a:endParaRPr>
          </a:p>
        </p:txBody>
      </p:sp>
      <p:sp>
        <p:nvSpPr>
          <p:cNvPr id="3" name="Tartalom helye 2">
            <a:extLst>
              <a:ext uri="{FF2B5EF4-FFF2-40B4-BE49-F238E27FC236}">
                <a16:creationId xmlns:a16="http://schemas.microsoft.com/office/drawing/2014/main" id="{5FAB0DD8-A692-3C48-17EE-0F5A3C2242BD}"/>
              </a:ext>
            </a:extLst>
          </p:cNvPr>
          <p:cNvSpPr>
            <a:spLocks noGrp="1"/>
          </p:cNvSpPr>
          <p:nvPr>
            <p:ph idx="1"/>
          </p:nvPr>
        </p:nvSpPr>
        <p:spPr>
          <a:xfrm>
            <a:off x="997659" y="2897213"/>
            <a:ext cx="5096817" cy="4153432"/>
          </a:xfrm>
        </p:spPr>
        <p:txBody>
          <a:bodyPr>
            <a:noAutofit/>
          </a:bodyPr>
          <a:lstStyle/>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Joint Spatial Planning Department Berlin-Brandenburg</a:t>
            </a: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Regional Development Agency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Northwestern</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-Brandenburg</a:t>
            </a: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City and Regional Utilities Lübben</a:t>
            </a:r>
          </a:p>
          <a:p>
            <a:pPr marL="0" indent="0">
              <a:lnSpc>
                <a:spcPct val="105000"/>
              </a:lnSpc>
              <a:spcBef>
                <a:spcPts val="0"/>
              </a:spcBef>
              <a:buNone/>
            </a:pPr>
            <a:endParaRPr lang="en-GB"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Foundation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Dumni</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 z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Lubina</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 Lower Silesia</a:t>
            </a: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The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Pomorskie</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Voivodeship</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 Marshal’s Office, Energy Dep.</a:t>
            </a:r>
          </a:p>
          <a:p>
            <a:pPr marL="0" indent="0">
              <a:lnSpc>
                <a:spcPct val="105000"/>
              </a:lnSpc>
              <a:spcBef>
                <a:spcPts val="0"/>
              </a:spcBef>
              <a:buNone/>
            </a:pPr>
            <a:endParaRPr lang="en-GB" sz="1000" kern="100" dirty="0">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City of Zagreb</a:t>
            </a: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North-West Croatia Regional Energy and Climate Agency</a:t>
            </a:r>
          </a:p>
          <a:p>
            <a:pPr marL="0" indent="0">
              <a:lnSpc>
                <a:spcPct val="105000"/>
              </a:lnSpc>
              <a:spcBef>
                <a:spcPts val="0"/>
              </a:spcBef>
              <a:buNone/>
            </a:pPr>
            <a:endParaRPr lang="en-GB"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Institute for Transport and Logistics Foundation, Emilia-Roma.</a:t>
            </a: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Regional Union of Chambers of Commerce of Veneto Region</a:t>
            </a:r>
          </a:p>
          <a:p>
            <a:pPr marL="0" indent="0">
              <a:lnSpc>
                <a:spcPct val="105000"/>
              </a:lnSpc>
              <a:spcBef>
                <a:spcPts val="0"/>
              </a:spcBef>
              <a:buNone/>
            </a:pPr>
            <a:endParaRPr lang="en-GB" sz="1200" b="1" kern="100" dirty="0">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Energy Agency of Styria</a:t>
            </a: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marL="0" indent="0">
              <a:lnSpc>
                <a:spcPct val="105000"/>
              </a:lnSpc>
              <a:spcBef>
                <a:spcPts val="0"/>
              </a:spcBef>
              <a:buNone/>
            </a:pPr>
            <a:endParaRPr lang="en-GB"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Economic and Social Council of the </a:t>
            </a:r>
            <a:r>
              <a:rPr lang="en-GB" sz="1200" b="1" kern="100" dirty="0" err="1">
                <a:effectLst/>
                <a:latin typeface="Trebuchet MS" panose="020B0603020202020204" pitchFamily="34" charset="0"/>
                <a:ea typeface="Aptos" panose="020B0004020202020204" pitchFamily="34" charset="0"/>
                <a:cs typeface="Times New Roman" panose="02020603050405020304" pitchFamily="18" charset="0"/>
              </a:rPr>
              <a:t>Ústí</a:t>
            </a: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 region</a:t>
            </a: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a:p>
            <a:pPr>
              <a:lnSpc>
                <a:spcPct val="105000"/>
              </a:lnSpc>
              <a:spcBef>
                <a:spcPts val="0"/>
              </a:spcBef>
            </a:pPr>
            <a:r>
              <a:rPr lang="en-GB" sz="1200" b="1" kern="100" dirty="0">
                <a:effectLst/>
                <a:latin typeface="Trebuchet MS" panose="020B0603020202020204" pitchFamily="34" charset="0"/>
                <a:ea typeface="Aptos" panose="020B0004020202020204" pitchFamily="34" charset="0"/>
                <a:cs typeface="Times New Roman" panose="02020603050405020304" pitchFamily="18" charset="0"/>
              </a:rPr>
              <a:t>Institute for Public Service Development</a:t>
            </a:r>
            <a:endParaRPr lang="hu-HU" sz="1200" b="1" kern="100" dirty="0">
              <a:effectLst/>
              <a:latin typeface="Trebuchet MS" panose="020B0603020202020204" pitchFamily="34" charset="0"/>
              <a:ea typeface="Aptos" panose="020B0004020202020204" pitchFamily="34" charset="0"/>
              <a:cs typeface="Times New Roman" panose="02020603050405020304" pitchFamily="18" charset="0"/>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129" r="20722"/>
          <a:stretch/>
        </p:blipFill>
        <p:spPr bwMode="auto">
          <a:xfrm>
            <a:off x="6463342" y="0"/>
            <a:ext cx="57286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Printable Country Flag of Germany - Circle | Vector Country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100" y="3061140"/>
            <a:ext cx="314520" cy="31452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580+ Poland Flag Round Stock Illustrations, Royalty-Free ..."/>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2776" y="3669025"/>
            <a:ext cx="517564" cy="387674"/>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ircle flag of Croatia. 11571341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774" y="4281803"/>
            <a:ext cx="346879" cy="346879"/>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Italy flag vector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100" y="4838681"/>
            <a:ext cx="335951" cy="335280"/>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Austria Round Flag Vector Flat Icon Stock Illustration - Download Image Now  - Austria, Flag, Austrian Flag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534" y="5283909"/>
            <a:ext cx="418706" cy="418706"/>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Czech Republic free icons designed by Freepik | Free icons, Flag icon,  Vector icon desig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334" y="5732342"/>
            <a:ext cx="577694" cy="303289"/>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Printable Country Flag of Slovakia - Circle | Vector Country Flags of the  Worl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80" y="6096523"/>
            <a:ext cx="313062" cy="3130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1569"/>
            <a:ext cx="33147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bdélník 20"/>
          <p:cNvSpPr/>
          <p:nvPr/>
        </p:nvSpPr>
        <p:spPr>
          <a:xfrm>
            <a:off x="363894" y="1259633"/>
            <a:ext cx="354563"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511658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B0060DF9-A11C-49F3-0CC2-E676FFB79D18}"/>
              </a:ext>
            </a:extLst>
          </p:cNvPr>
          <p:cNvSpPr>
            <a:spLocks noGrp="1"/>
          </p:cNvSpPr>
          <p:nvPr>
            <p:ph type="title"/>
          </p:nvPr>
        </p:nvSpPr>
        <p:spPr>
          <a:xfrm>
            <a:off x="640080" y="325369"/>
            <a:ext cx="4368602" cy="1956841"/>
          </a:xfrm>
        </p:spPr>
        <p:txBody>
          <a:bodyPr anchor="b">
            <a:normAutofit fontScale="90000"/>
          </a:bodyPr>
          <a:lstStyle/>
          <a:p>
            <a:pPr algn="l"/>
            <a:r>
              <a:rPr lang="en-GB" sz="5000" dirty="0">
                <a:solidFill>
                  <a:srgbClr val="9ED561"/>
                </a:solidFill>
                <a:latin typeface="Trebuchet MS" panose="020B0603020202020204" pitchFamily="34" charset="0"/>
              </a:rPr>
              <a:t>H2CE </a:t>
            </a:r>
            <a:r>
              <a:rPr lang="de-DE" sz="5000" dirty="0" err="1">
                <a:solidFill>
                  <a:srgbClr val="9ED561"/>
                </a:solidFill>
                <a:latin typeface="Trebuchet MS" panose="020B0603020202020204" pitchFamily="34" charset="0"/>
              </a:rPr>
              <a:t>activities</a:t>
            </a:r>
            <a:r>
              <a:rPr lang="de-DE" sz="5000" dirty="0">
                <a:solidFill>
                  <a:srgbClr val="9ED561"/>
                </a:solidFill>
                <a:latin typeface="Trebuchet MS" panose="020B0603020202020204" pitchFamily="34" charset="0"/>
              </a:rPr>
              <a:t> </a:t>
            </a:r>
            <a:r>
              <a:rPr lang="hu-HU" sz="5000" dirty="0">
                <a:solidFill>
                  <a:srgbClr val="9ED561"/>
                </a:solidFill>
                <a:latin typeface="Trebuchet MS" panose="020B0603020202020204" pitchFamily="34" charset="0"/>
              </a:rPr>
              <a:t>and out</a:t>
            </a:r>
            <a:r>
              <a:rPr lang="de-DE" sz="5000" dirty="0" err="1">
                <a:solidFill>
                  <a:srgbClr val="9ED561"/>
                </a:solidFill>
                <a:latin typeface="Trebuchet MS" panose="020B0603020202020204" pitchFamily="34" charset="0"/>
              </a:rPr>
              <a:t>puts</a:t>
            </a:r>
            <a:endParaRPr lang="hu-HU" sz="5000" dirty="0">
              <a:solidFill>
                <a:srgbClr val="9ED561"/>
              </a:solidFill>
              <a:latin typeface="Trebuchet MS" panose="020B0603020202020204" pitchFamily="34" charset="0"/>
            </a:endParaRP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F11CFB06-5769-EF1E-3BD3-8FBD68E7CC32}"/>
              </a:ext>
            </a:extLst>
          </p:cNvPr>
          <p:cNvGraphicFramePr/>
          <p:nvPr>
            <p:extLst>
              <p:ext uri="{D42A27DB-BD31-4B8C-83A1-F6EECF244321}">
                <p14:modId xmlns:p14="http://schemas.microsoft.com/office/powerpoint/2010/main" val="2361104459"/>
              </p:ext>
            </p:extLst>
          </p:nvPr>
        </p:nvGraphicFramePr>
        <p:xfrm>
          <a:off x="640080" y="2872899"/>
          <a:ext cx="11138478" cy="3320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https://preview.3.basecamp.com/3794204/buckets/33402985/uploads/6758228928/versions/10828343571/representations/eyJfcmFpbHMiOnsibWVzc2FnZSI6IkJBaDdCam9VY21WemFYcGxYM1J2WDJ4cGJXbDBXd2RwQXF3Q2FRSllBZz09IiwiZXhwIjpudWxsLCJwdXIiOiJ2YXJpYXRpb24ifX0=--b7ec997efd2e9fe460e4137b32a04341fcf73c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4" name="AutoShape 4" descr="https://preview.3.basecamp.com/3794204/buckets/33402985/uploads/6758228928/versions/10828343571/representations/eyJfcmFpbHMiOnsibWVzc2FnZSI6IkJBaDdCam9VY21WemFYcGxYM1J2WDJ4cGJXbDBXd2RwQXF3Q2FRSllBZz09IiwiZXhwIjpudWxsLCJwdXIiOiJ2YXJpYXRpb24ifX0=--b7ec997efd2e9fe460e4137b32a04341fcf73c3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7" name="Obrázek 6"/>
          <p:cNvPicPr>
            <a:picLocks noChangeAspect="1"/>
          </p:cNvPicPr>
          <p:nvPr/>
        </p:nvPicPr>
        <p:blipFill rotWithShape="1">
          <a:blip r:embed="rId7" cstate="print">
            <a:extLst>
              <a:ext uri="{28A0092B-C50C-407E-A947-70E740481C1C}">
                <a14:useLocalDpi xmlns:a14="http://schemas.microsoft.com/office/drawing/2010/main" val="0"/>
              </a:ext>
            </a:extLst>
          </a:blip>
          <a:srcRect l="26413"/>
          <a:stretch/>
        </p:blipFill>
        <p:spPr>
          <a:xfrm>
            <a:off x="5763423" y="-3985101"/>
            <a:ext cx="6015135" cy="6858000"/>
          </a:xfrm>
          <a:prstGeom prst="rect">
            <a:avLst/>
          </a:prstGeom>
        </p:spPr>
      </p:pic>
    </p:spTree>
    <p:extLst>
      <p:ext uri="{BB962C8B-B14F-4D97-AF65-F5344CB8AC3E}">
        <p14:creationId xmlns:p14="http://schemas.microsoft.com/office/powerpoint/2010/main" val="265747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F06C7F-0084-2D47-55DA-16E45C3EB3AC}"/>
              </a:ext>
            </a:extLst>
          </p:cNvPr>
          <p:cNvSpPr>
            <a:spLocks noGrp="1"/>
          </p:cNvSpPr>
          <p:nvPr>
            <p:ph type="title"/>
          </p:nvPr>
        </p:nvSpPr>
        <p:spPr>
          <a:xfrm>
            <a:off x="132467" y="1475715"/>
            <a:ext cx="5879212" cy="5220716"/>
          </a:xfrm>
        </p:spPr>
        <p:txBody>
          <a:bodyPr vert="horz" lIns="91440" tIns="45720" rIns="91440" bIns="45720" rtlCol="0" anchor="t">
            <a:normAutofit fontScale="90000"/>
          </a:bodyPr>
          <a:lstStyle/>
          <a:p>
            <a:pPr algn="l"/>
            <a:r>
              <a:rPr lang="en-US" sz="3200" b="1" dirty="0">
                <a:solidFill>
                  <a:srgbClr val="9ED561"/>
                </a:solidFill>
                <a:latin typeface="Trebuchet MS" panose="020B0603020202020204" pitchFamily="34" charset="0"/>
              </a:rPr>
              <a:t>WP1: H2-ready for European and regional spatial planning and development</a:t>
            </a:r>
            <a:r>
              <a:rPr lang="en-US" sz="3200" dirty="0">
                <a:solidFill>
                  <a:srgbClr val="9ED561"/>
                </a:solidFill>
                <a:latin typeface="Trebuchet MS" panose="020B0603020202020204" pitchFamily="34" charset="0"/>
              </a:rPr>
              <a:t/>
            </a:r>
            <a:br>
              <a:rPr lang="en-US" sz="3200" dirty="0">
                <a:solidFill>
                  <a:srgbClr val="9ED561"/>
                </a:solidFill>
                <a:latin typeface="Trebuchet MS" panose="020B0603020202020204" pitchFamily="34" charset="0"/>
              </a:rPr>
            </a:br>
            <a:r>
              <a:rPr lang="en-US" sz="3200" b="1" u="sng" dirty="0"/>
              <a:t>Main goal</a:t>
            </a:r>
            <a:r>
              <a:rPr lang="en-US" sz="3200" b="1" dirty="0"/>
              <a:t>: Analysis and identification of common challenges &amp; solutions </a:t>
            </a:r>
            <a:r>
              <a:rPr lang="en-US" sz="3200" dirty="0"/>
              <a:t>in planning and governance processes for “H2-readiness” from a </a:t>
            </a:r>
            <a:r>
              <a:rPr lang="en-US" sz="3200" b="1" dirty="0"/>
              <a:t>regional, transregional &amp; transnational perspective</a:t>
            </a:r>
            <a:r>
              <a:rPr lang="en-US" sz="3200" dirty="0"/>
              <a:t> to </a:t>
            </a:r>
            <a:r>
              <a:rPr lang="en-US" sz="3200" b="1" dirty="0"/>
              <a:t>develop joint strategies and action plans.</a:t>
            </a:r>
            <a:r>
              <a:rPr lang="sk-SK" sz="3200" b="1" dirty="0"/>
              <a:t/>
            </a:r>
            <a:br>
              <a:rPr lang="sk-SK" sz="3200" b="1" dirty="0"/>
            </a:br>
            <a:endParaRPr lang="en-US" sz="3200" dirty="0">
              <a:solidFill>
                <a:srgbClr val="9ED561"/>
              </a:solidFill>
              <a:latin typeface="Trebuchet MS" panose="020B0603020202020204" pitchFamily="34" charset="0"/>
            </a:endParaRPr>
          </a:p>
        </p:txBody>
      </p:sp>
      <p:pic>
        <p:nvPicPr>
          <p:cNvPr id="6146" name="Picture 2" descr="strategic planning graphi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86" r="10115"/>
          <a:stretch/>
        </p:blipFill>
        <p:spPr bwMode="auto">
          <a:xfrm>
            <a:off x="6309361" y="1"/>
            <a:ext cx="588263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69"/>
            <a:ext cx="33147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363894" y="1259633"/>
            <a:ext cx="354563"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70" y="650032"/>
            <a:ext cx="3741738" cy="167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50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167" y="135058"/>
            <a:ext cx="11437273" cy="686007"/>
          </a:xfrm>
        </p:spPr>
        <p:txBody>
          <a:bodyPr>
            <a:noAutofit/>
          </a:bodyPr>
          <a:lstStyle/>
          <a:p>
            <a:pPr algn="l"/>
            <a:r>
              <a:rPr lang="de-DE" sz="3200" b="1" dirty="0">
                <a:solidFill>
                  <a:srgbClr val="9ED561"/>
                </a:solidFill>
                <a:latin typeface="Trebuchet MS" panose="020B0603020202020204" pitchFamily="34" charset="0"/>
              </a:rPr>
              <a:t>WP1 – </a:t>
            </a:r>
            <a:r>
              <a:rPr lang="de-DE" sz="3200" b="1" dirty="0" err="1">
                <a:solidFill>
                  <a:srgbClr val="9ED561"/>
                </a:solidFill>
                <a:latin typeface="Trebuchet MS" panose="020B0603020202020204" pitchFamily="34" charset="0"/>
              </a:rPr>
              <a:t>Overview</a:t>
            </a:r>
            <a:endParaRPr lang="de-DE" sz="3200" b="1" dirty="0">
              <a:solidFill>
                <a:srgbClr val="9ED561"/>
              </a:solidFill>
              <a:latin typeface="Trebuchet MS" panose="020B0603020202020204" pitchFamily="34" charset="0"/>
            </a:endParaRPr>
          </a:p>
        </p:txBody>
      </p:sp>
      <p:sp>
        <p:nvSpPr>
          <p:cNvPr id="28" name="Rechteck 27">
            <a:extLst>
              <a:ext uri="{FF2B5EF4-FFF2-40B4-BE49-F238E27FC236}">
                <a16:creationId xmlns:a16="http://schemas.microsoft.com/office/drawing/2014/main" id="{9A3FEB91-843E-2290-A883-DE1231C343FC}"/>
              </a:ext>
            </a:extLst>
          </p:cNvPr>
          <p:cNvSpPr/>
          <p:nvPr/>
        </p:nvSpPr>
        <p:spPr>
          <a:xfrm>
            <a:off x="225788" y="919899"/>
            <a:ext cx="11774301" cy="5024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200" dirty="0">
              <a:solidFill>
                <a:schemeClr val="bg1"/>
              </a:solidFill>
              <a:latin typeface="Arial "/>
            </a:endParaRPr>
          </a:p>
        </p:txBody>
      </p:sp>
      <p:sp>
        <p:nvSpPr>
          <p:cNvPr id="31" name="Rechteck 30">
            <a:extLst>
              <a:ext uri="{FF2B5EF4-FFF2-40B4-BE49-F238E27FC236}">
                <a16:creationId xmlns:a16="http://schemas.microsoft.com/office/drawing/2014/main" id="{E79F709A-7442-65FA-8E90-478413CAB6C5}"/>
              </a:ext>
            </a:extLst>
          </p:cNvPr>
          <p:cNvSpPr/>
          <p:nvPr/>
        </p:nvSpPr>
        <p:spPr>
          <a:xfrm>
            <a:off x="438260" y="1290159"/>
            <a:ext cx="3476944" cy="4484144"/>
          </a:xfrm>
          <a:prstGeom prst="rect">
            <a:avLst/>
          </a:prstGeom>
          <a:solidFill>
            <a:srgbClr val="2B4C73"/>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de-DE" sz="1600" b="1" dirty="0">
                <a:latin typeface="Trebuchet MS" panose="020B0603020202020204" pitchFamily="34" charset="0"/>
                <a:cs typeface="Arial" panose="020B0604020202020204" pitchFamily="34" charset="0"/>
              </a:rPr>
              <a:t>A.1.1: </a:t>
            </a:r>
            <a:r>
              <a:rPr lang="en-US" sz="1600" dirty="0">
                <a:latin typeface="Trebuchet MS" panose="020B0603020202020204" pitchFamily="34" charset="0"/>
                <a:cs typeface="Arial" panose="020B0604020202020204" pitchFamily="34" charset="0"/>
              </a:rPr>
              <a:t>Planning the transition in European regions: </a:t>
            </a:r>
            <a:r>
              <a:rPr lang="en-US" sz="1600" b="1" dirty="0">
                <a:latin typeface="Trebuchet MS" panose="020B0603020202020204" pitchFamily="34" charset="0"/>
                <a:cs typeface="Arial" panose="020B0604020202020204" pitchFamily="34" charset="0"/>
              </a:rPr>
              <a:t>challenges</a:t>
            </a:r>
            <a:r>
              <a:rPr lang="en-US" sz="1600" dirty="0">
                <a:latin typeface="Trebuchet MS" panose="020B0603020202020204" pitchFamily="34" charset="0"/>
                <a:cs typeface="Arial" panose="020B0604020202020204" pitchFamily="34" charset="0"/>
              </a:rPr>
              <a:t> and </a:t>
            </a:r>
            <a:r>
              <a:rPr lang="en-US" sz="1600" b="1" dirty="0">
                <a:latin typeface="Trebuchet MS" panose="020B0603020202020204" pitchFamily="34" charset="0"/>
                <a:cs typeface="Arial" panose="020B0604020202020204" pitchFamily="34" charset="0"/>
              </a:rPr>
              <a:t>solutions</a:t>
            </a:r>
            <a:r>
              <a:rPr lang="en-US" sz="1600" dirty="0">
                <a:latin typeface="Trebuchet MS" panose="020B0603020202020204" pitchFamily="34" charset="0"/>
                <a:cs typeface="Arial" panose="020B0604020202020204" pitchFamily="34" charset="0"/>
              </a:rPr>
              <a:t> in H2-ready regions</a:t>
            </a:r>
          </a:p>
        </p:txBody>
      </p:sp>
      <p:sp>
        <p:nvSpPr>
          <p:cNvPr id="32" name="Rechteck 31">
            <a:extLst>
              <a:ext uri="{FF2B5EF4-FFF2-40B4-BE49-F238E27FC236}">
                <a16:creationId xmlns:a16="http://schemas.microsoft.com/office/drawing/2014/main" id="{264D4C27-5B31-9BE1-273A-3A4F23ECCBDE}"/>
              </a:ext>
            </a:extLst>
          </p:cNvPr>
          <p:cNvSpPr/>
          <p:nvPr/>
        </p:nvSpPr>
        <p:spPr>
          <a:xfrm>
            <a:off x="946362" y="2164594"/>
            <a:ext cx="2461975" cy="831783"/>
          </a:xfrm>
          <a:prstGeom prst="rect">
            <a:avLst/>
          </a:prstGeom>
          <a:solidFill>
            <a:srgbClr val="2B4C73"/>
          </a:solid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r>
              <a:rPr lang="de-DE" sz="1467" b="1" dirty="0">
                <a:solidFill>
                  <a:schemeClr val="bg1"/>
                </a:solidFill>
                <a:latin typeface="Arial "/>
                <a:cs typeface="Arial" panose="020B0604020202020204" pitchFamily="34" charset="0"/>
              </a:rPr>
              <a:t>D.1.1.1: </a:t>
            </a:r>
            <a:r>
              <a:rPr lang="en-US" sz="1467" dirty="0">
                <a:solidFill>
                  <a:schemeClr val="bg1"/>
                </a:solidFill>
                <a:latin typeface="Arial "/>
                <a:cs typeface="Arial" panose="020B0604020202020204" pitchFamily="34" charset="0"/>
              </a:rPr>
              <a:t>Fact sheet common indicators - PP 1 </a:t>
            </a:r>
          </a:p>
        </p:txBody>
      </p:sp>
      <p:sp>
        <p:nvSpPr>
          <p:cNvPr id="33" name="Rechteck 32">
            <a:extLst>
              <a:ext uri="{FF2B5EF4-FFF2-40B4-BE49-F238E27FC236}">
                <a16:creationId xmlns:a16="http://schemas.microsoft.com/office/drawing/2014/main" id="{C86479FD-29F8-F886-0435-55520B185357}"/>
              </a:ext>
            </a:extLst>
          </p:cNvPr>
          <p:cNvSpPr/>
          <p:nvPr/>
        </p:nvSpPr>
        <p:spPr>
          <a:xfrm>
            <a:off x="935152" y="4509672"/>
            <a:ext cx="2473184" cy="885101"/>
          </a:xfrm>
          <a:prstGeom prst="rect">
            <a:avLst/>
          </a:prstGeom>
          <a:solidFill>
            <a:srgbClr val="2B4C73"/>
          </a:solid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r>
              <a:rPr lang="de-DE" sz="1467" dirty="0">
                <a:solidFill>
                  <a:schemeClr val="bg1"/>
                </a:solidFill>
                <a:latin typeface="Arial "/>
                <a:cs typeface="Arial" panose="020B0604020202020204" pitchFamily="34" charset="0"/>
              </a:rPr>
              <a:t>D.1.1.2: </a:t>
            </a:r>
            <a:r>
              <a:rPr lang="en-US" sz="1467" dirty="0">
                <a:solidFill>
                  <a:schemeClr val="bg1"/>
                </a:solidFill>
                <a:latin typeface="Arial "/>
                <a:cs typeface="Arial" panose="020B0604020202020204" pitchFamily="34" charset="0"/>
              </a:rPr>
              <a:t>Summary of transferable regional results - PP 1</a:t>
            </a:r>
          </a:p>
        </p:txBody>
      </p:sp>
      <p:cxnSp>
        <p:nvCxnSpPr>
          <p:cNvPr id="34" name="Verbinder: gewinkelt 14">
            <a:extLst>
              <a:ext uri="{FF2B5EF4-FFF2-40B4-BE49-F238E27FC236}">
                <a16:creationId xmlns:a16="http://schemas.microsoft.com/office/drawing/2014/main" id="{1938FA0B-8C9A-7646-6DA8-137B32B205D0}"/>
              </a:ext>
            </a:extLst>
          </p:cNvPr>
          <p:cNvCxnSpPr>
            <a:cxnSpLocks/>
            <a:stCxn id="32" idx="2"/>
            <a:endCxn id="35" idx="0"/>
          </p:cNvCxnSpPr>
          <p:nvPr/>
        </p:nvCxnSpPr>
        <p:spPr>
          <a:xfrm flipH="1">
            <a:off x="2168791" y="2996377"/>
            <a:ext cx="8559" cy="301983"/>
          </a:xfrm>
          <a:prstGeom prst="straightConnector1">
            <a:avLst/>
          </a:prstGeom>
          <a:solidFill>
            <a:srgbClr val="2B4C73"/>
          </a:solidFill>
          <a:ln>
            <a:no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961CD993-08C6-E4AF-4442-1A477B91E16A}"/>
              </a:ext>
            </a:extLst>
          </p:cNvPr>
          <p:cNvSpPr/>
          <p:nvPr/>
        </p:nvSpPr>
        <p:spPr>
          <a:xfrm>
            <a:off x="892435" y="3298359"/>
            <a:ext cx="2552712" cy="831783"/>
          </a:xfrm>
          <a:prstGeom prst="rect">
            <a:avLst/>
          </a:prstGeom>
          <a:solidFill>
            <a:srgbClr val="1C324C"/>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467" dirty="0">
                <a:solidFill>
                  <a:schemeClr val="bg1"/>
                </a:solidFill>
                <a:latin typeface="Arial "/>
                <a:cs typeface="Arial" panose="020B0604020202020204" pitchFamily="34" charset="0"/>
              </a:rPr>
              <a:t>Regional </a:t>
            </a:r>
            <a:r>
              <a:rPr lang="de-DE" sz="1467" dirty="0" err="1">
                <a:solidFill>
                  <a:schemeClr val="bg1"/>
                </a:solidFill>
                <a:latin typeface="Arial "/>
                <a:cs typeface="Arial" panose="020B0604020202020204" pitchFamily="34" charset="0"/>
              </a:rPr>
              <a:t>analyses</a:t>
            </a:r>
            <a:endParaRPr lang="de-DE" sz="1467" dirty="0">
              <a:solidFill>
                <a:schemeClr val="bg1"/>
              </a:solidFill>
              <a:latin typeface="Arial "/>
              <a:cs typeface="Arial" panose="020B0604020202020204" pitchFamily="34" charset="0"/>
            </a:endParaRPr>
          </a:p>
          <a:p>
            <a:pPr algn="ctr"/>
            <a:r>
              <a:rPr lang="en-US" sz="1467" dirty="0">
                <a:solidFill>
                  <a:schemeClr val="bg1"/>
                </a:solidFill>
                <a:latin typeface="Arial "/>
                <a:cs typeface="Arial" panose="020B0604020202020204" pitchFamily="34" charset="0"/>
              </a:rPr>
              <a:t>PP 1,2,3,4,5,6,7,8,9,10,12 </a:t>
            </a:r>
          </a:p>
        </p:txBody>
      </p:sp>
      <p:cxnSp>
        <p:nvCxnSpPr>
          <p:cNvPr id="36" name="Verbinder: gewinkelt 14">
            <a:extLst>
              <a:ext uri="{FF2B5EF4-FFF2-40B4-BE49-F238E27FC236}">
                <a16:creationId xmlns:a16="http://schemas.microsoft.com/office/drawing/2014/main" id="{CF9C53D4-2067-CB59-9692-0C6276FBFF3C}"/>
              </a:ext>
            </a:extLst>
          </p:cNvPr>
          <p:cNvCxnSpPr>
            <a:cxnSpLocks/>
            <a:stCxn id="35" idx="2"/>
            <a:endCxn id="33" idx="0"/>
          </p:cNvCxnSpPr>
          <p:nvPr/>
        </p:nvCxnSpPr>
        <p:spPr>
          <a:xfrm>
            <a:off x="2168792" y="4130143"/>
            <a:ext cx="2953" cy="379531"/>
          </a:xfrm>
          <a:prstGeom prst="straightConnector1">
            <a:avLst/>
          </a:prstGeom>
          <a:solidFill>
            <a:srgbClr val="2B4C73"/>
          </a:solidFill>
          <a:ln>
            <a:no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A47B4796-6542-9FC3-FC3F-7EB0B8D90CB3}"/>
              </a:ext>
            </a:extLst>
          </p:cNvPr>
          <p:cNvSpPr/>
          <p:nvPr/>
        </p:nvSpPr>
        <p:spPr>
          <a:xfrm>
            <a:off x="4210027" y="1290160"/>
            <a:ext cx="4025535" cy="4484147"/>
          </a:xfrm>
          <a:prstGeom prst="rect">
            <a:avLst/>
          </a:prstGeom>
          <a:solidFill>
            <a:srgbClr val="2B4C73"/>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de-DE" sz="1600" dirty="0">
                <a:latin typeface="Trebuchet MS" panose="020B0603020202020204" pitchFamily="34" charset="0"/>
                <a:cs typeface="Arial" panose="020B0604020202020204" pitchFamily="34" charset="0"/>
              </a:rPr>
              <a:t>A.1.2: </a:t>
            </a:r>
            <a:r>
              <a:rPr lang="en-US" sz="1600" dirty="0">
                <a:latin typeface="Trebuchet MS" panose="020B0603020202020204" pitchFamily="34" charset="0"/>
                <a:cs typeface="Arial" panose="020B0604020202020204" pitchFamily="34" charset="0"/>
              </a:rPr>
              <a:t>Strategy and action plan development </a:t>
            </a:r>
          </a:p>
        </p:txBody>
      </p:sp>
      <p:sp>
        <p:nvSpPr>
          <p:cNvPr id="44" name="Rechteck 43">
            <a:extLst>
              <a:ext uri="{FF2B5EF4-FFF2-40B4-BE49-F238E27FC236}">
                <a16:creationId xmlns:a16="http://schemas.microsoft.com/office/drawing/2014/main" id="{4E28E470-056A-9AE7-2B1F-707203892E27}"/>
              </a:ext>
            </a:extLst>
          </p:cNvPr>
          <p:cNvSpPr/>
          <p:nvPr/>
        </p:nvSpPr>
        <p:spPr>
          <a:xfrm>
            <a:off x="4523930" y="2115158"/>
            <a:ext cx="3161839" cy="830423"/>
          </a:xfrm>
          <a:prstGeom prst="rect">
            <a:avLst/>
          </a:prstGeom>
          <a:grp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r>
              <a:rPr lang="de-DE" sz="1467" dirty="0">
                <a:solidFill>
                  <a:schemeClr val="bg1"/>
                </a:solidFill>
                <a:latin typeface="Arial "/>
                <a:cs typeface="Arial" panose="020B0604020202020204" pitchFamily="34" charset="0"/>
              </a:rPr>
              <a:t>D.1.2.1: </a:t>
            </a:r>
            <a:r>
              <a:rPr lang="en-US" sz="1467" dirty="0">
                <a:solidFill>
                  <a:schemeClr val="bg1"/>
                </a:solidFill>
                <a:latin typeface="Arial "/>
                <a:cs typeface="Arial" panose="020B0604020202020204" pitchFamily="34" charset="0"/>
              </a:rPr>
              <a:t>Guidelines - PP 1</a:t>
            </a:r>
          </a:p>
          <a:p>
            <a:pPr marL="228594" indent="-228594">
              <a:buFont typeface="Arial" panose="020B0604020202020204" pitchFamily="34" charset="0"/>
              <a:buChar char="•"/>
            </a:pPr>
            <a:r>
              <a:rPr lang="en-US" sz="1467" dirty="0">
                <a:solidFill>
                  <a:schemeClr val="bg1"/>
                </a:solidFill>
                <a:latin typeface="Arial "/>
                <a:cs typeface="Arial" panose="020B0604020202020204" pitchFamily="34" charset="0"/>
              </a:rPr>
              <a:t>Strategy Guideline</a:t>
            </a:r>
          </a:p>
          <a:p>
            <a:pPr marL="228594" indent="-228594">
              <a:buFont typeface="Arial" panose="020B0604020202020204" pitchFamily="34" charset="0"/>
              <a:buChar char="•"/>
            </a:pPr>
            <a:r>
              <a:rPr lang="en-US" sz="1467" dirty="0">
                <a:solidFill>
                  <a:schemeClr val="bg1"/>
                </a:solidFill>
                <a:latin typeface="Arial "/>
                <a:cs typeface="Arial" panose="020B0604020202020204" pitchFamily="34" charset="0"/>
              </a:rPr>
              <a:t>Action Plan Guideline</a:t>
            </a:r>
          </a:p>
        </p:txBody>
      </p:sp>
      <p:sp>
        <p:nvSpPr>
          <p:cNvPr id="45" name="Rechteck 44">
            <a:extLst>
              <a:ext uri="{FF2B5EF4-FFF2-40B4-BE49-F238E27FC236}">
                <a16:creationId xmlns:a16="http://schemas.microsoft.com/office/drawing/2014/main" id="{2137EA53-3527-132F-8CE1-1E97C13B35DC}"/>
              </a:ext>
            </a:extLst>
          </p:cNvPr>
          <p:cNvSpPr/>
          <p:nvPr/>
        </p:nvSpPr>
        <p:spPr>
          <a:xfrm>
            <a:off x="5066499" y="3328077"/>
            <a:ext cx="2620515" cy="830423"/>
          </a:xfrm>
          <a:prstGeom prst="rect">
            <a:avLst/>
          </a:prstGeom>
          <a:grp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r>
              <a:rPr lang="de-DE" sz="1467" dirty="0">
                <a:solidFill>
                  <a:schemeClr val="bg1"/>
                </a:solidFill>
                <a:latin typeface="Arial "/>
                <a:cs typeface="Arial" panose="020B0604020202020204" pitchFamily="34" charset="0"/>
              </a:rPr>
              <a:t>D.1.2.2: </a:t>
            </a:r>
            <a:r>
              <a:rPr lang="en-US" sz="1467" dirty="0">
                <a:solidFill>
                  <a:schemeClr val="bg1"/>
                </a:solidFill>
                <a:latin typeface="Arial "/>
                <a:cs typeface="Arial" panose="020B0604020202020204" pitchFamily="34" charset="0"/>
              </a:rPr>
              <a:t>Strategies</a:t>
            </a:r>
          </a:p>
        </p:txBody>
      </p:sp>
      <p:sp>
        <p:nvSpPr>
          <p:cNvPr id="46" name="Rechteck 45">
            <a:extLst>
              <a:ext uri="{FF2B5EF4-FFF2-40B4-BE49-F238E27FC236}">
                <a16:creationId xmlns:a16="http://schemas.microsoft.com/office/drawing/2014/main" id="{F1E460DA-9CEE-F430-06DC-C2C4011E1846}"/>
              </a:ext>
            </a:extLst>
          </p:cNvPr>
          <p:cNvSpPr/>
          <p:nvPr/>
        </p:nvSpPr>
        <p:spPr>
          <a:xfrm>
            <a:off x="5066499" y="4564354"/>
            <a:ext cx="2685496" cy="830423"/>
          </a:xfrm>
          <a:prstGeom prst="rect">
            <a:avLst/>
          </a:prstGeom>
          <a:grp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r>
              <a:rPr lang="de-DE" sz="1467" dirty="0">
                <a:solidFill>
                  <a:schemeClr val="bg1"/>
                </a:solidFill>
                <a:latin typeface="Arial "/>
                <a:cs typeface="Arial" panose="020B0604020202020204" pitchFamily="34" charset="0"/>
              </a:rPr>
              <a:t>D.1.2.3: </a:t>
            </a:r>
            <a:r>
              <a:rPr lang="en-US" sz="1467" dirty="0">
                <a:solidFill>
                  <a:schemeClr val="bg1"/>
                </a:solidFill>
                <a:latin typeface="Arial "/>
                <a:cs typeface="Arial" panose="020B0604020202020204" pitchFamily="34" charset="0"/>
              </a:rPr>
              <a:t>Action Plans</a:t>
            </a:r>
          </a:p>
        </p:txBody>
      </p:sp>
      <p:cxnSp>
        <p:nvCxnSpPr>
          <p:cNvPr id="42" name="Verbinder: gewinkelt 18">
            <a:extLst>
              <a:ext uri="{FF2B5EF4-FFF2-40B4-BE49-F238E27FC236}">
                <a16:creationId xmlns:a16="http://schemas.microsoft.com/office/drawing/2014/main" id="{2D4CDE4E-A58F-2CC6-85D7-6AFC83019809}"/>
              </a:ext>
            </a:extLst>
          </p:cNvPr>
          <p:cNvCxnSpPr>
            <a:cxnSpLocks/>
            <a:stCxn id="33" idx="3"/>
            <a:endCxn id="44" idx="1"/>
          </p:cNvCxnSpPr>
          <p:nvPr/>
        </p:nvCxnSpPr>
        <p:spPr>
          <a:xfrm flipV="1">
            <a:off x="3419486" y="2530368"/>
            <a:ext cx="1104444" cy="2421856"/>
          </a:xfrm>
          <a:prstGeom prst="bentConnector3">
            <a:avLst>
              <a:gd name="adj1" fmla="val 50000"/>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Verbinder: gewinkelt 18">
            <a:extLst>
              <a:ext uri="{FF2B5EF4-FFF2-40B4-BE49-F238E27FC236}">
                <a16:creationId xmlns:a16="http://schemas.microsoft.com/office/drawing/2014/main" id="{2D4CDE4E-A58F-2CC6-85D7-6AFC83019809}"/>
              </a:ext>
            </a:extLst>
          </p:cNvPr>
          <p:cNvCxnSpPr>
            <a:cxnSpLocks/>
          </p:cNvCxnSpPr>
          <p:nvPr/>
        </p:nvCxnSpPr>
        <p:spPr>
          <a:xfrm rot="5400000">
            <a:off x="5186821" y="2825262"/>
            <a:ext cx="797708" cy="1038349"/>
          </a:xfrm>
          <a:prstGeom prst="bentConnector4">
            <a:avLst>
              <a:gd name="adj1" fmla="val 23975"/>
              <a:gd name="adj2" fmla="val 13410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Verbinder: gewinkelt 18">
            <a:extLst>
              <a:ext uri="{FF2B5EF4-FFF2-40B4-BE49-F238E27FC236}">
                <a16:creationId xmlns:a16="http://schemas.microsoft.com/office/drawing/2014/main" id="{2D4CDE4E-A58F-2CC6-85D7-6AFC83019809}"/>
              </a:ext>
            </a:extLst>
          </p:cNvPr>
          <p:cNvCxnSpPr>
            <a:cxnSpLocks/>
            <a:stCxn id="44" idx="2"/>
            <a:endCxn id="46" idx="1"/>
          </p:cNvCxnSpPr>
          <p:nvPr/>
        </p:nvCxnSpPr>
        <p:spPr>
          <a:xfrm rot="5400000">
            <a:off x="4568682" y="3443399"/>
            <a:ext cx="2033985" cy="1038349"/>
          </a:xfrm>
          <a:prstGeom prst="bentConnector4">
            <a:avLst>
              <a:gd name="adj1" fmla="val 9263"/>
              <a:gd name="adj2" fmla="val 13410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961CD993-08C6-E4AF-4442-1A477B91E16A}"/>
              </a:ext>
            </a:extLst>
          </p:cNvPr>
          <p:cNvSpPr/>
          <p:nvPr/>
        </p:nvSpPr>
        <p:spPr>
          <a:xfrm>
            <a:off x="8601652" y="1513125"/>
            <a:ext cx="3153445" cy="1595036"/>
          </a:xfrm>
          <a:prstGeom prst="rect">
            <a:avLst/>
          </a:prstGeom>
          <a:solidFill>
            <a:srgbClr val="1C324C"/>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467" dirty="0">
                <a:solidFill>
                  <a:schemeClr val="bg1"/>
                </a:solidFill>
                <a:latin typeface="Arial "/>
                <a:cs typeface="Arial" panose="020B0604020202020204" pitchFamily="34" charset="0"/>
              </a:rPr>
              <a:t>3 </a:t>
            </a:r>
            <a:r>
              <a:rPr lang="de-DE" sz="1467" dirty="0" err="1">
                <a:solidFill>
                  <a:schemeClr val="bg1"/>
                </a:solidFill>
                <a:latin typeface="Arial "/>
                <a:cs typeface="Arial" panose="020B0604020202020204" pitchFamily="34" charset="0"/>
              </a:rPr>
              <a:t>Strategies</a:t>
            </a:r>
            <a:endParaRPr lang="de-DE" sz="1467" dirty="0">
              <a:solidFill>
                <a:schemeClr val="bg1"/>
              </a:solidFill>
              <a:latin typeface="Arial "/>
              <a:cs typeface="Arial" panose="020B0604020202020204" pitchFamily="34" charset="0"/>
            </a:endParaRPr>
          </a:p>
          <a:p>
            <a:pPr algn="ctr"/>
            <a:endParaRPr lang="de-DE" sz="1467" dirty="0">
              <a:solidFill>
                <a:schemeClr val="bg1"/>
              </a:solidFill>
              <a:latin typeface="Arial "/>
              <a:cs typeface="Arial" panose="020B0604020202020204" pitchFamily="34" charset="0"/>
            </a:endParaRPr>
          </a:p>
          <a:p>
            <a:pPr marL="304792" indent="-304792">
              <a:buAutoNum type="arabicPeriod"/>
            </a:pPr>
            <a:r>
              <a:rPr lang="de-DE" sz="1467" dirty="0">
                <a:solidFill>
                  <a:schemeClr val="bg1"/>
                </a:solidFill>
                <a:latin typeface="Arial "/>
                <a:cs typeface="Arial" panose="020B0604020202020204" pitchFamily="34" charset="0"/>
              </a:rPr>
              <a:t>Transnational (PP1 + AO13)</a:t>
            </a:r>
          </a:p>
          <a:p>
            <a:pPr marL="304792" indent="-304792">
              <a:buAutoNum type="arabicPeriod"/>
            </a:pPr>
            <a:r>
              <a:rPr lang="de-DE" sz="1467" dirty="0">
                <a:solidFill>
                  <a:schemeClr val="bg1"/>
                </a:solidFill>
                <a:latin typeface="Arial "/>
                <a:cs typeface="Arial" panose="020B0604020202020204" pitchFamily="34" charset="0"/>
              </a:rPr>
              <a:t>Interregional (PP10, PP12)</a:t>
            </a:r>
          </a:p>
          <a:p>
            <a:pPr marL="304792" indent="-304792">
              <a:buAutoNum type="arabicPeriod"/>
            </a:pPr>
            <a:r>
              <a:rPr lang="de-DE" sz="1467" dirty="0">
                <a:solidFill>
                  <a:schemeClr val="bg1"/>
                </a:solidFill>
                <a:latin typeface="Arial "/>
                <a:cs typeface="Arial" panose="020B0604020202020204" pitchFamily="34" charset="0"/>
              </a:rPr>
              <a:t>Regional (PP9)</a:t>
            </a:r>
          </a:p>
          <a:p>
            <a:pPr marL="304792" indent="-304792">
              <a:buAutoNum type="arabicPeriod"/>
            </a:pPr>
            <a:endParaRPr lang="de-DE" sz="1467" dirty="0">
              <a:solidFill>
                <a:schemeClr val="bg1"/>
              </a:solidFill>
              <a:latin typeface="Arial "/>
              <a:cs typeface="Arial" panose="020B0604020202020204" pitchFamily="34" charset="0"/>
            </a:endParaRPr>
          </a:p>
        </p:txBody>
      </p:sp>
      <p:sp>
        <p:nvSpPr>
          <p:cNvPr id="49" name="Rechteck 48">
            <a:extLst>
              <a:ext uri="{FF2B5EF4-FFF2-40B4-BE49-F238E27FC236}">
                <a16:creationId xmlns:a16="http://schemas.microsoft.com/office/drawing/2014/main" id="{961CD993-08C6-E4AF-4442-1A477B91E16A}"/>
              </a:ext>
            </a:extLst>
          </p:cNvPr>
          <p:cNvSpPr/>
          <p:nvPr/>
        </p:nvSpPr>
        <p:spPr>
          <a:xfrm>
            <a:off x="8564840" y="3610490"/>
            <a:ext cx="3153445" cy="1595036"/>
          </a:xfrm>
          <a:prstGeom prst="rect">
            <a:avLst/>
          </a:prstGeom>
          <a:solidFill>
            <a:srgbClr val="1C324C"/>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467" dirty="0">
                <a:solidFill>
                  <a:schemeClr val="bg1"/>
                </a:solidFill>
                <a:latin typeface="Arial "/>
                <a:cs typeface="Arial" panose="020B0604020202020204" pitchFamily="34" charset="0"/>
              </a:rPr>
              <a:t>2 Action Plans</a:t>
            </a:r>
          </a:p>
          <a:p>
            <a:pPr algn="ctr"/>
            <a:endParaRPr lang="de-DE" sz="1467" dirty="0">
              <a:solidFill>
                <a:schemeClr val="bg1"/>
              </a:solidFill>
              <a:latin typeface="Arial "/>
              <a:cs typeface="Arial" panose="020B0604020202020204" pitchFamily="34" charset="0"/>
            </a:endParaRPr>
          </a:p>
          <a:p>
            <a:pPr marL="304792" indent="-304792">
              <a:buAutoNum type="arabicPeriod"/>
            </a:pPr>
            <a:r>
              <a:rPr lang="de-DE" sz="1467" dirty="0">
                <a:solidFill>
                  <a:schemeClr val="bg1"/>
                </a:solidFill>
                <a:latin typeface="Arial "/>
                <a:cs typeface="Arial" panose="020B0604020202020204" pitchFamily="34" charset="0"/>
              </a:rPr>
              <a:t>Action Plan PP2</a:t>
            </a:r>
          </a:p>
          <a:p>
            <a:pPr marL="304792" indent="-304792">
              <a:buAutoNum type="arabicPeriod"/>
            </a:pPr>
            <a:r>
              <a:rPr lang="de-DE" sz="1467" dirty="0">
                <a:solidFill>
                  <a:schemeClr val="bg1"/>
                </a:solidFill>
                <a:latin typeface="Arial "/>
                <a:cs typeface="Arial" panose="020B0604020202020204" pitchFamily="34" charset="0"/>
              </a:rPr>
              <a:t>Action Plan PP8</a:t>
            </a:r>
          </a:p>
          <a:p>
            <a:pPr marL="304792" indent="-304792">
              <a:buAutoNum type="arabicPeriod"/>
            </a:pPr>
            <a:endParaRPr lang="de-DE" sz="1467" dirty="0">
              <a:solidFill>
                <a:schemeClr val="bg1"/>
              </a:solidFill>
              <a:latin typeface="Arial "/>
              <a:cs typeface="Arial" panose="020B0604020202020204" pitchFamily="34" charset="0"/>
            </a:endParaRPr>
          </a:p>
        </p:txBody>
      </p:sp>
      <p:cxnSp>
        <p:nvCxnSpPr>
          <p:cNvPr id="50" name="Verbinder: gewinkelt 18">
            <a:extLst>
              <a:ext uri="{FF2B5EF4-FFF2-40B4-BE49-F238E27FC236}">
                <a16:creationId xmlns:a16="http://schemas.microsoft.com/office/drawing/2014/main" id="{2D4CDE4E-A58F-2CC6-85D7-6AFC83019809}"/>
              </a:ext>
            </a:extLst>
          </p:cNvPr>
          <p:cNvCxnSpPr>
            <a:cxnSpLocks/>
            <a:stCxn id="45" idx="3"/>
            <a:endCxn id="48" idx="1"/>
          </p:cNvCxnSpPr>
          <p:nvPr/>
        </p:nvCxnSpPr>
        <p:spPr>
          <a:xfrm flipV="1">
            <a:off x="7698164" y="2310643"/>
            <a:ext cx="903488" cy="1432644"/>
          </a:xfrm>
          <a:prstGeom prst="bentConnector3">
            <a:avLst>
              <a:gd name="adj1" fmla="val 50000"/>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Verbinder: gewinkelt 18">
            <a:extLst>
              <a:ext uri="{FF2B5EF4-FFF2-40B4-BE49-F238E27FC236}">
                <a16:creationId xmlns:a16="http://schemas.microsoft.com/office/drawing/2014/main" id="{2D4CDE4E-A58F-2CC6-85D7-6AFC83019809}"/>
              </a:ext>
            </a:extLst>
          </p:cNvPr>
          <p:cNvCxnSpPr>
            <a:cxnSpLocks/>
            <a:stCxn id="46" idx="3"/>
            <a:endCxn id="49" idx="1"/>
          </p:cNvCxnSpPr>
          <p:nvPr/>
        </p:nvCxnSpPr>
        <p:spPr>
          <a:xfrm flipV="1">
            <a:off x="7763149" y="4408007"/>
            <a:ext cx="801692" cy="571555"/>
          </a:xfrm>
          <a:prstGeom prst="bentConnector3">
            <a:avLst>
              <a:gd name="adj1" fmla="val 50000"/>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942263" y="2164593"/>
            <a:ext cx="2464827" cy="831784"/>
          </a:xfrm>
          <a:prstGeom prst="rect">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
        <p:nvSpPr>
          <p:cNvPr id="4" name="Pfeil nach unten 3"/>
          <p:cNvSpPr/>
          <p:nvPr/>
        </p:nvSpPr>
        <p:spPr>
          <a:xfrm>
            <a:off x="1837649" y="4066350"/>
            <a:ext cx="646176" cy="4433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rgbClr val="FFFF00"/>
              </a:solidFill>
            </a:endParaRPr>
          </a:p>
        </p:txBody>
      </p:sp>
    </p:spTree>
    <p:extLst>
      <p:ext uri="{BB962C8B-B14F-4D97-AF65-F5344CB8AC3E}">
        <p14:creationId xmlns:p14="http://schemas.microsoft.com/office/powerpoint/2010/main" val="221620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6916</TotalTime>
  <Words>1044</Words>
  <Application>Microsoft Office PowerPoint</Application>
  <PresentationFormat>Široki zaslon</PresentationFormat>
  <Paragraphs>119</Paragraphs>
  <Slides>27</Slides>
  <Notes>4</Notes>
  <HiddenSlides>0</HiddenSlides>
  <MMClips>0</MMClips>
  <ScaleCrop>false</ScaleCrop>
  <HeadingPairs>
    <vt:vector size="6" baseType="variant">
      <vt:variant>
        <vt:lpstr>Korišteni fontovi</vt:lpstr>
      </vt:variant>
      <vt:variant>
        <vt:i4>8</vt:i4>
      </vt:variant>
      <vt:variant>
        <vt:lpstr>Tema</vt:lpstr>
      </vt:variant>
      <vt:variant>
        <vt:i4>1</vt:i4>
      </vt:variant>
      <vt:variant>
        <vt:lpstr>Naslovi slajdova</vt:lpstr>
      </vt:variant>
      <vt:variant>
        <vt:i4>27</vt:i4>
      </vt:variant>
    </vt:vector>
  </HeadingPairs>
  <TitlesOfParts>
    <vt:vector size="36" baseType="lpstr">
      <vt:lpstr>Aptos</vt:lpstr>
      <vt:lpstr>Arial</vt:lpstr>
      <vt:lpstr>Arial </vt:lpstr>
      <vt:lpstr>Barlow Semi Condensed</vt:lpstr>
      <vt:lpstr>Barlow Semi Condensed Medium</vt:lpstr>
      <vt:lpstr>Calibri</vt:lpstr>
      <vt:lpstr>Times New Roman</vt:lpstr>
      <vt:lpstr>Trebuchet MS</vt:lpstr>
      <vt:lpstr>Motiv systému Office</vt:lpstr>
      <vt:lpstr>PowerPoint prezentacija</vt:lpstr>
      <vt:lpstr>Empowering H2-ready regions in Central Europe</vt:lpstr>
      <vt:lpstr>Common challenge</vt:lpstr>
      <vt:lpstr>Mission</vt:lpstr>
      <vt:lpstr>H2CE in numbers</vt:lpstr>
      <vt:lpstr>Project Partnership</vt:lpstr>
      <vt:lpstr>H2CE activities and outputs</vt:lpstr>
      <vt:lpstr>WP1: H2-ready for European and regional spatial planning and development Main goal: Analysis and identification of common challenges &amp; solutions in planning and governance processes for “H2-readiness” from a regional, transregional &amp; transnational perspective to develop joint strategies and action plans. </vt:lpstr>
      <vt:lpstr>WP1 – Overview</vt:lpstr>
      <vt:lpstr>WP1: Development of common indicators for „H2-readiness“ in planning and development processes</vt:lpstr>
      <vt:lpstr>PowerPoint prezentacija</vt:lpstr>
      <vt:lpstr>WP1: Summary of the regional analysis</vt:lpstr>
      <vt:lpstr>WP1: Developing Guidelines for Strategies &amp; Action Plans</vt:lpstr>
      <vt:lpstr>WP1: Developing Guidelines for Strategies &amp; Action Plans</vt:lpstr>
      <vt:lpstr>WP1: Development of Strategies: Transnational, interregional, regional</vt:lpstr>
      <vt:lpstr>WP1: Regional Action Plans</vt:lpstr>
      <vt:lpstr>PowerPoint prezentacija</vt:lpstr>
      <vt:lpstr>WP2 H2-ready regions: Support mechanisms for energy system transition and participation  Overview</vt:lpstr>
      <vt:lpstr>WP2: Support mechanisms</vt:lpstr>
      <vt:lpstr>WP2: Strategic decision support tool: Regional GIS databases/Tools &amp; Energy Cell Modelling</vt:lpstr>
      <vt:lpstr>WP2: Regional Capacity building </vt:lpstr>
      <vt:lpstr>WP2: Incentives for regional capacity building</vt:lpstr>
      <vt:lpstr>WP2: Regional Capacity building</vt:lpstr>
      <vt:lpstr>WP2: Joint Competence Center approach as Pilot Action</vt:lpstr>
      <vt:lpstr>PowerPoint prezentacija</vt:lpstr>
      <vt:lpstr>WP3 Developing Central Europe Hydrogen network and Collaboration Platform  </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Judit Makkos-Káldi</dc:creator>
  <cp:lastModifiedBy>Tomislav Čapo</cp:lastModifiedBy>
  <cp:revision>40</cp:revision>
  <dcterms:created xsi:type="dcterms:W3CDTF">2024-07-04T21:47:10Z</dcterms:created>
  <dcterms:modified xsi:type="dcterms:W3CDTF">2026-04-01T09:40:02Z</dcterms:modified>
</cp:coreProperties>
</file>